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y="5143500" cx="9144000"/>
  <p:notesSz cx="6858000" cy="9144000"/>
  <p:embeddedFontLst>
    <p:embeddedFont>
      <p:font typeface="Barlow Condensed Medium"/>
      <p:regular r:id="rId36"/>
      <p:bold r:id="rId37"/>
      <p:italic r:id="rId38"/>
      <p:boldItalic r:id="rId39"/>
    </p:embeddedFont>
    <p:embeddedFont>
      <p:font typeface="Barlow Condensed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9184192-968C-4B2B-867E-0695AE08784B}">
  <a:tblStyle styleId="{79184192-968C-4B2B-867E-0695AE08784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Condensed-regular.fntdata"/><Relationship Id="rId42" Type="http://schemas.openxmlformats.org/officeDocument/2006/relationships/font" Target="fonts/BarlowCondensed-italic.fntdata"/><Relationship Id="rId41" Type="http://schemas.openxmlformats.org/officeDocument/2006/relationships/font" Target="fonts/BarlowCondensed-bold.fntdata"/><Relationship Id="rId43" Type="http://schemas.openxmlformats.org/officeDocument/2006/relationships/font" Target="fonts/BarlowCondense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font" Target="fonts/BarlowCondensedMedium-bold.fntdata"/><Relationship Id="rId36" Type="http://schemas.openxmlformats.org/officeDocument/2006/relationships/font" Target="fonts/BarlowCondensedMedium-regular.fntdata"/><Relationship Id="rId39" Type="http://schemas.openxmlformats.org/officeDocument/2006/relationships/font" Target="fonts/BarlowCondensedMedium-boldItalic.fntdata"/><Relationship Id="rId38" Type="http://schemas.openxmlformats.org/officeDocument/2006/relationships/font" Target="fonts/BarlowCondensedMedium-italic.fntdata"/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d9ded4bd76_1_4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9" name="Google Shape;879;g2d9ded4bd76_1_4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Note for instructor: </a:t>
            </a:r>
            <a:r>
              <a:rPr lang="en"/>
              <a:t>please ensure you check the accessibility of your own slides before you deliver your presentation: https://uwaterloo.ca/centre-for-teaching-excellence/accessibility-checklist-ms-powerpoint </a:t>
            </a:r>
            <a:endParaRPr/>
          </a:p>
        </p:txBody>
      </p:sp>
      <p:sp>
        <p:nvSpPr>
          <p:cNvPr id="880" name="Google Shape;880;g2d9ded4bd76_1_4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e28e1f8333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" name="Google Shape;997;g2e28e1f8333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2e28e1f8333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9" name="Google Shape;1009;g2e28e1f8333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e28e1f8333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e28e1f8333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2e28e1f8333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2e28e1f8333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e28e1f8333_8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3" name="Google Shape;1053;g2e28e1f8333_8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2e28e1f8333_8_5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8" name="Google Shape;1128;g2e28e1f8333_8_5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2e28e1f8333_8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1" name="Google Shape;1171;g2e28e1f8333_8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6" name="Google Shape;1246;g2e28e1f8333_8_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7" name="Google Shape;1247;g2e28e1f8333_8_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g2e28e1f8333_1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3" name="Google Shape;1323;g2e28e1f8333_1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8" name="Google Shape;1328;g2e28e1f8333_1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9" name="Google Shape;1329;g2e28e1f8333_1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d9ded4bd76_1_4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86" name="Google Shape;886;g2d9ded4bd76_1_4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2e28e1f8333_1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5" name="Google Shape;1335;g2e28e1f8333_1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" name="Google Shape;1341;g2e28e1f8333_1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2" name="Google Shape;1342;g2e28e1f8333_1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3" name="Google Shape;1343;g2e28e1f8333_1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2e28e1f8333_0_2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9" name="Google Shape;1349;g2e28e1f8333_0_2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50" name="Google Shape;1350;g2e28e1f8333_0_2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" name="Google Shape;1355;g2e28e1f8333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6" name="Google Shape;1356;g2e28e1f8333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2e28e1f8333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2" name="Google Shape;1362;g2e28e1f8333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2e28e1f8333_1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4" name="Google Shape;1374;g2e28e1f8333_1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g2e28e1f8333_12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3" name="Google Shape;1383;g2e28e1f8333_12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4" name="Google Shape;1384;g2e28e1f8333_12_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" name="Google Shape;1392;g272de5e985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3" name="Google Shape;1393;g272de5e985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2e28e1f8333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9" name="Google Shape;1399;g2e28e1f8333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711d853e5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Google Shape;895;g2711d853e5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e28e1f8333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1" name="Google Shape;901;g2e28e1f8333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2" name="Google Shape;902;g2e28e1f8333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2e28e1f8333_2_4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7" name="Google Shape;917;g2e28e1f8333_2_4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8" name="Google Shape;918;g2e28e1f8333_2_4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e28e1f833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2e28e1f833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2e28e1f833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2e28e1f833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2e28e1f8333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9" name="Google Shape;959;g2e28e1f833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272de5e985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272de5e985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Relationship Id="rId3" Type="http://schemas.openxmlformats.org/officeDocument/2006/relationships/image" Target="../media/image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 showMasterSp="0">
  <p:cSld name="4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 txBox="1"/>
          <p:nvPr>
            <p:ph type="ctrTitle"/>
          </p:nvPr>
        </p:nvSpPr>
        <p:spPr>
          <a:xfrm>
            <a:off x="1322771" y="2604785"/>
            <a:ext cx="6483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" type="subTitle"/>
          </p:nvPr>
        </p:nvSpPr>
        <p:spPr>
          <a:xfrm>
            <a:off x="1322771" y="3609243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1" name="Google Shape;21;p2"/>
          <p:cNvSpPr txBox="1"/>
          <p:nvPr>
            <p:ph idx="10" type="dt"/>
          </p:nvPr>
        </p:nvSpPr>
        <p:spPr>
          <a:xfrm>
            <a:off x="1322770" y="3278554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" name="Google Shape;22;p2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4" name="Google Shape;24;p2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25" name="Google Shape;25;p2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30" name="Google Shape;30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4"/>
            <a:ext cx="6890973" cy="11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1"/>
          <p:cNvSpPr txBox="1"/>
          <p:nvPr>
            <p:ph idx="1" type="body"/>
          </p:nvPr>
        </p:nvSpPr>
        <p:spPr>
          <a:xfrm>
            <a:off x="194911" y="1388534"/>
            <a:ext cx="8677350" cy="3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11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1"/>
          <p:cNvSpPr txBox="1"/>
          <p:nvPr>
            <p:ph idx="2" type="body"/>
          </p:nvPr>
        </p:nvSpPr>
        <p:spPr>
          <a:xfrm>
            <a:off x="194911" y="1323311"/>
            <a:ext cx="8677350" cy="31828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11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01" name="Google Shape;101;p11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12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" name="Google Shape;105;p12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06" name="Google Shape;106;p12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3"/>
          <p:cNvSpPr txBox="1"/>
          <p:nvPr>
            <p:ph idx="1" type="body"/>
          </p:nvPr>
        </p:nvSpPr>
        <p:spPr>
          <a:xfrm>
            <a:off x="465534" y="1657926"/>
            <a:ext cx="8212950" cy="25384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3"/>
          <p:cNvSpPr txBox="1"/>
          <p:nvPr>
            <p:ph type="title"/>
          </p:nvPr>
        </p:nvSpPr>
        <p:spPr>
          <a:xfrm>
            <a:off x="194912" y="981029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12" name="Google Shape;112;p13"/>
          <p:cNvCxnSpPr/>
          <p:nvPr/>
        </p:nvCxnSpPr>
        <p:spPr>
          <a:xfrm>
            <a:off x="280288" y="1533672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14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" name="Google Shape;116;p14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17" name="Google Shape;117;p14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8" name="Google Shape;118;p14"/>
          <p:cNvSpPr txBox="1"/>
          <p:nvPr>
            <p:ph idx="1" type="body"/>
          </p:nvPr>
        </p:nvSpPr>
        <p:spPr>
          <a:xfrm>
            <a:off x="194911" y="1323311"/>
            <a:ext cx="8677350" cy="3182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5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15"/>
          <p:cNvSpPr txBox="1"/>
          <p:nvPr>
            <p:ph idx="1" type="body"/>
          </p:nvPr>
        </p:nvSpPr>
        <p:spPr>
          <a:xfrm>
            <a:off x="194912" y="1246281"/>
            <a:ext cx="4190175" cy="3256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2" type="body"/>
          </p:nvPr>
        </p:nvSpPr>
        <p:spPr>
          <a:xfrm>
            <a:off x="4628244" y="1246281"/>
            <a:ext cx="4243950" cy="3256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83086" y="899555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Closing Slid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title"/>
          </p:nvPr>
        </p:nvSpPr>
        <p:spPr>
          <a:xfrm>
            <a:off x="492919" y="3435927"/>
            <a:ext cx="8158275" cy="119835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16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0" name="Google Shape;130;p16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131" name="Google Shape;131;p16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descr="Shape&#10;&#10;Description automatically generated with medium confidence" id="136" name="Google Shape;136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4365" y="1769807"/>
            <a:ext cx="7495267" cy="1548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3" showMasterSp="0">
  <p:cSld name="Section Divider 3">
    <p:bg>
      <p:bgPr>
        <a:solidFill>
          <a:schemeClr val="dk1"/>
        </a:soli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 txBox="1"/>
          <p:nvPr>
            <p:ph idx="1" type="body"/>
          </p:nvPr>
        </p:nvSpPr>
        <p:spPr>
          <a:xfrm>
            <a:off x="1163241" y="2596169"/>
            <a:ext cx="6803325" cy="448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17"/>
          <p:cNvSpPr txBox="1"/>
          <p:nvPr>
            <p:ph type="title"/>
          </p:nvPr>
        </p:nvSpPr>
        <p:spPr>
          <a:xfrm>
            <a:off x="215693" y="1787236"/>
            <a:ext cx="8677350" cy="7845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Barlow Condensed"/>
              <a:buNone/>
              <a:defRPr sz="45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17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1" name="Google Shape;141;p17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2" name="Google Shape;142;p17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143" name="Google Shape;143;p17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4" name="Google Shape;144;p17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7" name="Google Shape;147;p17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xt or Quote" showMasterSp="0">
  <p:cSld name="Context or Quote">
    <p:bg>
      <p:bgPr>
        <a:solidFill>
          <a:schemeClr val="lt2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/>
          <p:nvPr>
            <p:ph type="title"/>
          </p:nvPr>
        </p:nvSpPr>
        <p:spPr>
          <a:xfrm>
            <a:off x="2947553" y="928256"/>
            <a:ext cx="3249000" cy="68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 Condensed"/>
              <a:buNone/>
              <a:defRPr sz="21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18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1" name="Google Shape;151;p18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2" name="Google Shape;152;p18"/>
          <p:cNvCxnSpPr/>
          <p:nvPr/>
        </p:nvCxnSpPr>
        <p:spPr>
          <a:xfrm>
            <a:off x="2947555" y="1683328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53" name="Google Shape;153;p18"/>
          <p:cNvCxnSpPr/>
          <p:nvPr/>
        </p:nvCxnSpPr>
        <p:spPr>
          <a:xfrm>
            <a:off x="2947555" y="3501737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54" name="Google Shape;154;p18"/>
          <p:cNvSpPr txBox="1"/>
          <p:nvPr>
            <p:ph idx="1" type="body"/>
          </p:nvPr>
        </p:nvSpPr>
        <p:spPr>
          <a:xfrm>
            <a:off x="495300" y="1815270"/>
            <a:ext cx="8153325" cy="158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100"/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▪"/>
              <a:defRPr/>
            </a:lvl2pPr>
            <a:lvl3pPr indent="-2984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21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5" name="Google Shape;155;p18"/>
          <p:cNvSpPr txBox="1"/>
          <p:nvPr>
            <p:ph idx="2" type="body"/>
          </p:nvPr>
        </p:nvSpPr>
        <p:spPr>
          <a:xfrm>
            <a:off x="2947554" y="3588544"/>
            <a:ext cx="3249000" cy="20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1" sz="900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156" name="Google Shape;156;p18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157" name="Google Shape;157;p18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58" name="Google Shape;158;p18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59" name="Google Shape;159;p18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60" name="Google Shape;160;p18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61" name="Google Shape;161;p18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xt or Quote with Photo" showMasterSp="0">
  <p:cSld name="Context or Quote with Photo">
    <p:bg>
      <p:bgPr>
        <a:solidFill>
          <a:schemeClr val="lt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"/>
          <p:cNvSpPr/>
          <p:nvPr>
            <p:ph idx="2" type="pic"/>
          </p:nvPr>
        </p:nvSpPr>
        <p:spPr>
          <a:xfrm>
            <a:off x="4762714" y="634364"/>
            <a:ext cx="4080375" cy="4055400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19"/>
          <p:cNvSpPr txBox="1"/>
          <p:nvPr>
            <p:ph type="title"/>
          </p:nvPr>
        </p:nvSpPr>
        <p:spPr>
          <a:xfrm>
            <a:off x="640772" y="928256"/>
            <a:ext cx="3249000" cy="68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 Condensed"/>
              <a:buNone/>
              <a:defRPr sz="21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5" name="Google Shape;165;p19"/>
          <p:cNvSpPr txBox="1"/>
          <p:nvPr>
            <p:ph idx="11" type="ftr"/>
          </p:nvPr>
        </p:nvSpPr>
        <p:spPr>
          <a:xfrm>
            <a:off x="194912" y="4751482"/>
            <a:ext cx="291532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6" name="Google Shape;166;p19"/>
          <p:cNvSpPr txBox="1"/>
          <p:nvPr>
            <p:ph idx="12" type="sldNum"/>
          </p:nvPr>
        </p:nvSpPr>
        <p:spPr>
          <a:xfrm>
            <a:off x="4190999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408707" y="1806770"/>
            <a:ext cx="3712950" cy="158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700"/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▪"/>
              <a:defRPr/>
            </a:lvl2pPr>
            <a:lvl3pPr indent="-2984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21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8" name="Google Shape;168;p19"/>
          <p:cNvSpPr txBox="1"/>
          <p:nvPr>
            <p:ph idx="3" type="body"/>
          </p:nvPr>
        </p:nvSpPr>
        <p:spPr>
          <a:xfrm>
            <a:off x="640772" y="3588544"/>
            <a:ext cx="3249000" cy="20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1" sz="900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69" name="Google Shape;169;p19"/>
          <p:cNvCxnSpPr/>
          <p:nvPr/>
        </p:nvCxnSpPr>
        <p:spPr>
          <a:xfrm>
            <a:off x="640772" y="1683328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70" name="Google Shape;170;p19"/>
          <p:cNvCxnSpPr/>
          <p:nvPr/>
        </p:nvCxnSpPr>
        <p:spPr>
          <a:xfrm>
            <a:off x="640772" y="3501737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71" name="Google Shape;171;p19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172" name="Google Shape;172;p19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73" name="Google Shape;173;p19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74" name="Google Shape;174;p19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75" name="Google Shape;175;p19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76" name="Google Shape;176;p19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medium confidence" id="178" name="Google Shape;178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587" y="4171007"/>
            <a:ext cx="3452166" cy="71343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0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1" name="Google Shape;181;p20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182" name="Google Shape;182;p20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3" name="Google Shape;183;p20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4" name="Google Shape;184;p20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187" name="Google Shape;187;p20"/>
          <p:cNvSpPr txBox="1"/>
          <p:nvPr>
            <p:ph type="ctrTitle"/>
          </p:nvPr>
        </p:nvSpPr>
        <p:spPr>
          <a:xfrm>
            <a:off x="1050467" y="1636790"/>
            <a:ext cx="71376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arlow Condensed"/>
              <a:buNone/>
              <a:defRPr b="1" sz="4100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8" name="Google Shape;188;p20"/>
          <p:cNvSpPr txBox="1"/>
          <p:nvPr>
            <p:ph idx="1" type="subTitle"/>
          </p:nvPr>
        </p:nvSpPr>
        <p:spPr>
          <a:xfrm>
            <a:off x="2391052" y="2817858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9" name="Google Shape;189;p20"/>
          <p:cNvSpPr txBox="1"/>
          <p:nvPr>
            <p:ph idx="10" type="dt"/>
          </p:nvPr>
        </p:nvSpPr>
        <p:spPr>
          <a:xfrm>
            <a:off x="4004800" y="3393251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0" name="Google Shape;190;p20"/>
          <p:cNvSpPr txBox="1"/>
          <p:nvPr/>
        </p:nvSpPr>
        <p:spPr>
          <a:xfrm>
            <a:off x="5029200" y="2023533"/>
            <a:ext cx="138600" cy="2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with Image" showMasterSp="0">
  <p:cSld name="1_Title Slide with Image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medium confidence" id="32" name="Google Shape;32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587" y="4171006"/>
            <a:ext cx="3336257" cy="689476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3"/>
          <p:cNvSpPr txBox="1"/>
          <p:nvPr>
            <p:ph type="ctrTitle"/>
          </p:nvPr>
        </p:nvSpPr>
        <p:spPr>
          <a:xfrm>
            <a:off x="339555" y="77170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Condensed"/>
              <a:buNone/>
              <a:defRPr b="1" sz="4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" type="subTitle"/>
          </p:nvPr>
        </p:nvSpPr>
        <p:spPr>
          <a:xfrm>
            <a:off x="339555" y="32001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5" name="Google Shape;35;p3"/>
          <p:cNvSpPr txBox="1"/>
          <p:nvPr>
            <p:ph idx="10" type="dt"/>
          </p:nvPr>
        </p:nvSpPr>
        <p:spPr>
          <a:xfrm>
            <a:off x="339555" y="198174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6" name="Google Shape;36;p3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" name="Google Shape;38;p3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39" name="Google Shape;39;p3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0" name="Google Shape;40;p3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44" name="Google Shape;44;p3"/>
          <p:cNvSpPr/>
          <p:nvPr>
            <p:ph idx="2" type="pic"/>
          </p:nvPr>
        </p:nvSpPr>
        <p:spPr>
          <a:xfrm>
            <a:off x="4599761" y="306340"/>
            <a:ext cx="4544325" cy="4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1"/>
          <p:cNvSpPr txBox="1"/>
          <p:nvPr>
            <p:ph type="ctrTitle"/>
          </p:nvPr>
        </p:nvSpPr>
        <p:spPr>
          <a:xfrm>
            <a:off x="1322771" y="2604785"/>
            <a:ext cx="6483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3" name="Google Shape;193;p21"/>
          <p:cNvSpPr txBox="1"/>
          <p:nvPr>
            <p:ph idx="1" type="subTitle"/>
          </p:nvPr>
        </p:nvSpPr>
        <p:spPr>
          <a:xfrm>
            <a:off x="1322771" y="3609243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94" name="Google Shape;194;p21"/>
          <p:cNvSpPr txBox="1"/>
          <p:nvPr>
            <p:ph idx="10" type="dt"/>
          </p:nvPr>
        </p:nvSpPr>
        <p:spPr>
          <a:xfrm>
            <a:off x="1322770" y="3278554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5" name="Google Shape;195;p21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21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7" name="Google Shape;197;p21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198" name="Google Shape;198;p21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9" name="Google Shape;199;p21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0" name="Google Shape;200;p21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1" name="Google Shape;201;p21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2" name="Google Shape;202;p21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203" name="Google Shape;20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5"/>
            <a:ext cx="6869392" cy="11762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04" name="Google Shape;204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587" y="4171007"/>
            <a:ext cx="3452783" cy="71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 showMasterSp="0">
  <p:cSld name="5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"/>
          <p:cNvSpPr txBox="1"/>
          <p:nvPr>
            <p:ph type="ctrTitle"/>
          </p:nvPr>
        </p:nvSpPr>
        <p:spPr>
          <a:xfrm>
            <a:off x="1322771" y="2656390"/>
            <a:ext cx="6483600" cy="5800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7" name="Google Shape;207;p22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22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9" name="Google Shape;209;p22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210" name="Google Shape;210;p22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11" name="Google Shape;211;p22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12" name="Google Shape;212;p22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215" name="Google Shape;21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5"/>
            <a:ext cx="6869392" cy="1176205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22"/>
          <p:cNvSpPr/>
          <p:nvPr/>
        </p:nvSpPr>
        <p:spPr>
          <a:xfrm>
            <a:off x="1550963" y="3278530"/>
            <a:ext cx="5971725" cy="3395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COURSE/PROGRAM/SESSION TITLE HERE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 showMasterSp="0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3"/>
          <p:cNvSpPr txBox="1"/>
          <p:nvPr>
            <p:ph type="ctrTitle"/>
          </p:nvPr>
        </p:nvSpPr>
        <p:spPr>
          <a:xfrm>
            <a:off x="1322771" y="2130929"/>
            <a:ext cx="6483600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9" name="Google Shape;219;p23"/>
          <p:cNvSpPr txBox="1"/>
          <p:nvPr>
            <p:ph idx="1" type="subTitle"/>
          </p:nvPr>
        </p:nvSpPr>
        <p:spPr>
          <a:xfrm>
            <a:off x="1322771" y="3609243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20" name="Google Shape;220;p23"/>
          <p:cNvSpPr txBox="1"/>
          <p:nvPr>
            <p:ph idx="10" type="dt"/>
          </p:nvPr>
        </p:nvSpPr>
        <p:spPr>
          <a:xfrm>
            <a:off x="1322770" y="3278554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1" name="Google Shape;221;p23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23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3" name="Google Shape;223;p23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224" name="Google Shape;224;p23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25" name="Google Shape;225;p23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26" name="Google Shape;226;p23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27" name="Google Shape;227;p23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28" name="Google Shape;228;p23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229" name="Google Shape;22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5"/>
            <a:ext cx="6869392" cy="11762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30" name="Google Shape;230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587" y="4171007"/>
            <a:ext cx="3452783" cy="71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 showMasterSp="0">
  <p:cSld name="3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 txBox="1"/>
          <p:nvPr>
            <p:ph type="ctrTitle"/>
          </p:nvPr>
        </p:nvSpPr>
        <p:spPr>
          <a:xfrm>
            <a:off x="1322771" y="2130929"/>
            <a:ext cx="6483600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24"/>
          <p:cNvSpPr txBox="1"/>
          <p:nvPr>
            <p:ph idx="1" type="subTitle"/>
          </p:nvPr>
        </p:nvSpPr>
        <p:spPr>
          <a:xfrm>
            <a:off x="1322771" y="3609243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34" name="Google Shape;234;p24"/>
          <p:cNvSpPr txBox="1"/>
          <p:nvPr>
            <p:ph idx="10" type="dt"/>
          </p:nvPr>
        </p:nvSpPr>
        <p:spPr>
          <a:xfrm>
            <a:off x="1322770" y="3278554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5" name="Google Shape;235;p24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6" name="Google Shape;236;p24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7" name="Google Shape;237;p24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238" name="Google Shape;238;p24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39" name="Google Shape;239;p24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40" name="Google Shape;240;p24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41" name="Google Shape;241;p24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42" name="Google Shape;242;p24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243" name="Google Shape;24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5"/>
            <a:ext cx="6869392" cy="11762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244" name="Google Shape;24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587" y="4171007"/>
            <a:ext cx="3452783" cy="71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 showMasterSp="0">
  <p:cSld name="Title Slide with Image"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"/>
          <p:cNvSpPr/>
          <p:nvPr>
            <p:ph idx="2" type="pic"/>
          </p:nvPr>
        </p:nvSpPr>
        <p:spPr>
          <a:xfrm>
            <a:off x="4689764" y="297656"/>
            <a:ext cx="4454325" cy="484582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Shape&#10;&#10;Description automatically generated with medium confidence" id="247" name="Google Shape;24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587" y="4171006"/>
            <a:ext cx="3336257" cy="68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5"/>
          <p:cNvSpPr txBox="1"/>
          <p:nvPr>
            <p:ph type="ctrTitle"/>
          </p:nvPr>
        </p:nvSpPr>
        <p:spPr>
          <a:xfrm>
            <a:off x="339555" y="77170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Condensed"/>
              <a:buNone/>
              <a:defRPr b="1" sz="4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9" name="Google Shape;249;p25"/>
          <p:cNvSpPr txBox="1"/>
          <p:nvPr>
            <p:ph idx="1" type="subTitle"/>
          </p:nvPr>
        </p:nvSpPr>
        <p:spPr>
          <a:xfrm>
            <a:off x="339555" y="32001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50" name="Google Shape;250;p25"/>
          <p:cNvSpPr txBox="1"/>
          <p:nvPr>
            <p:ph idx="10" type="dt"/>
          </p:nvPr>
        </p:nvSpPr>
        <p:spPr>
          <a:xfrm>
            <a:off x="339555" y="198174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51" name="Google Shape;251;p25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2" name="Google Shape;252;p25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3" name="Google Shape;253;p25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254" name="Google Shape;254;p25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5" name="Google Shape;255;p25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6" name="Google Shape;256;p25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7" name="Google Shape;257;p25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8" name="Google Shape;258;p25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cxnSp>
        <p:nvCxnSpPr>
          <p:cNvPr id="259" name="Google Shape;259;p25"/>
          <p:cNvCxnSpPr/>
          <p:nvPr/>
        </p:nvCxnSpPr>
        <p:spPr>
          <a:xfrm>
            <a:off x="339555" y="1877291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 showMasterSp="0" type="title">
  <p:cSld name="TITLE">
    <p:bg>
      <p:bgPr>
        <a:solidFill>
          <a:schemeClr val="dk1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, logo&#10;&#10;Description automatically generated" id="261" name="Google Shape;261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0773" y="4142660"/>
            <a:ext cx="3372091" cy="698158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6"/>
          <p:cNvSpPr txBox="1"/>
          <p:nvPr>
            <p:ph type="ctrTitle"/>
          </p:nvPr>
        </p:nvSpPr>
        <p:spPr>
          <a:xfrm>
            <a:off x="1050467" y="1636790"/>
            <a:ext cx="71376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 cap="non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3" name="Google Shape;263;p26"/>
          <p:cNvSpPr txBox="1"/>
          <p:nvPr>
            <p:ph idx="1" type="subTitle"/>
          </p:nvPr>
        </p:nvSpPr>
        <p:spPr>
          <a:xfrm>
            <a:off x="2391052" y="2817858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D8D8D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64" name="Google Shape;264;p26"/>
          <p:cNvSpPr txBox="1"/>
          <p:nvPr>
            <p:ph idx="10" type="dt"/>
          </p:nvPr>
        </p:nvSpPr>
        <p:spPr>
          <a:xfrm>
            <a:off x="4004800" y="3393251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65" name="Google Shape;265;p26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D8D8D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6" name="Google Shape;266;p26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7" name="Google Shape;267;p26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268" name="Google Shape;268;p26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69" name="Google Shape;269;p26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71" name="Google Shape;271;p26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72" name="Google Shape;272;p26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 with Image" showMasterSp="0">
  <p:cSld name="Title Slide Black with Image">
    <p:bg>
      <p:bgPr>
        <a:solidFill>
          <a:schemeClr val="dk1"/>
        </a:solidFill>
      </p:bgPr>
    </p:bg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, logo&#10;&#10;Description automatically generated" id="274" name="Google Shape;274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0773" y="4142660"/>
            <a:ext cx="3439708" cy="712157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27"/>
          <p:cNvSpPr/>
          <p:nvPr>
            <p:ph idx="2" type="pic"/>
          </p:nvPr>
        </p:nvSpPr>
        <p:spPr>
          <a:xfrm>
            <a:off x="4570593" y="297873"/>
            <a:ext cx="4573350" cy="4845600"/>
          </a:xfrm>
          <a:prstGeom prst="rect">
            <a:avLst/>
          </a:prstGeom>
          <a:noFill/>
          <a:ln>
            <a:noFill/>
          </a:ln>
        </p:spPr>
      </p:sp>
      <p:sp>
        <p:nvSpPr>
          <p:cNvPr id="276" name="Google Shape;276;p27"/>
          <p:cNvSpPr txBox="1"/>
          <p:nvPr>
            <p:ph type="ctrTitle"/>
          </p:nvPr>
        </p:nvSpPr>
        <p:spPr>
          <a:xfrm>
            <a:off x="339555" y="77170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 cap="non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7" name="Google Shape;277;p27"/>
          <p:cNvSpPr txBox="1"/>
          <p:nvPr>
            <p:ph idx="1" type="subTitle"/>
          </p:nvPr>
        </p:nvSpPr>
        <p:spPr>
          <a:xfrm>
            <a:off x="339555" y="32001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D8D8D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78" name="Google Shape;278;p27"/>
          <p:cNvSpPr txBox="1"/>
          <p:nvPr>
            <p:ph idx="10" type="dt"/>
          </p:nvPr>
        </p:nvSpPr>
        <p:spPr>
          <a:xfrm>
            <a:off x="339555" y="198174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9" name="Google Shape;279;p27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D8D8D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0" name="Google Shape;280;p27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1" name="Google Shape;281;p27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282" name="Google Shape;282;p27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cxnSp>
        <p:nvCxnSpPr>
          <p:cNvPr id="287" name="Google Shape;287;p27"/>
          <p:cNvCxnSpPr/>
          <p:nvPr/>
        </p:nvCxnSpPr>
        <p:spPr>
          <a:xfrm>
            <a:off x="339555" y="1877291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Black with Image" showMasterSp="0">
  <p:cSld name="1_Title Slide Black with Image">
    <p:bg>
      <p:bgPr>
        <a:solidFill>
          <a:schemeClr val="dk1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, logo&#10;&#10;Description automatically generated" id="289" name="Google Shape;289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0773" y="4142660"/>
            <a:ext cx="3439708" cy="71215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8"/>
          <p:cNvSpPr txBox="1"/>
          <p:nvPr>
            <p:ph type="ctrTitle"/>
          </p:nvPr>
        </p:nvSpPr>
        <p:spPr>
          <a:xfrm>
            <a:off x="339555" y="77170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 cap="non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1" name="Google Shape;291;p28"/>
          <p:cNvSpPr txBox="1"/>
          <p:nvPr>
            <p:ph idx="1" type="subTitle"/>
          </p:nvPr>
        </p:nvSpPr>
        <p:spPr>
          <a:xfrm>
            <a:off x="339555" y="32001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D8D8D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92" name="Google Shape;292;p28"/>
          <p:cNvSpPr txBox="1"/>
          <p:nvPr>
            <p:ph idx="10" type="dt"/>
          </p:nvPr>
        </p:nvSpPr>
        <p:spPr>
          <a:xfrm>
            <a:off x="339555" y="198174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93" name="Google Shape;293;p28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D8D8D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4" name="Google Shape;294;p28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5" name="Google Shape;295;p28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296" name="Google Shape;296;p28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97" name="Google Shape;297;p28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98" name="Google Shape;298;p28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99" name="Google Shape;299;p28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00" name="Google Shape;300;p28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301" name="Google Shape;301;p28"/>
          <p:cNvSpPr/>
          <p:nvPr>
            <p:ph idx="2" type="pic"/>
          </p:nvPr>
        </p:nvSpPr>
        <p:spPr>
          <a:xfrm>
            <a:off x="4599761" y="306340"/>
            <a:ext cx="4544325" cy="4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cxnSp>
        <p:nvCxnSpPr>
          <p:cNvPr id="302" name="Google Shape;302;p28"/>
          <p:cNvCxnSpPr/>
          <p:nvPr/>
        </p:nvCxnSpPr>
        <p:spPr>
          <a:xfrm>
            <a:off x="339555" y="1877291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_Menu">
  <p:cSld name="1_Title and Content_Menu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9"/>
          <p:cNvSpPr txBox="1"/>
          <p:nvPr>
            <p:ph idx="1" type="body"/>
          </p:nvPr>
        </p:nvSpPr>
        <p:spPr>
          <a:xfrm>
            <a:off x="194911" y="1323311"/>
            <a:ext cx="8677350" cy="3182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5" name="Google Shape;305;p29"/>
          <p:cNvSpPr txBox="1"/>
          <p:nvPr>
            <p:ph idx="2" type="body"/>
          </p:nvPr>
        </p:nvSpPr>
        <p:spPr>
          <a:xfrm>
            <a:off x="5555772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6" name="Google Shape;306;p29"/>
          <p:cNvSpPr txBox="1"/>
          <p:nvPr>
            <p:ph idx="3" type="body"/>
          </p:nvPr>
        </p:nvSpPr>
        <p:spPr>
          <a:xfrm>
            <a:off x="6681168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7" name="Google Shape;307;p29"/>
          <p:cNvSpPr txBox="1"/>
          <p:nvPr>
            <p:ph idx="4" type="body"/>
          </p:nvPr>
        </p:nvSpPr>
        <p:spPr>
          <a:xfrm>
            <a:off x="7806564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8" name="Google Shape;308;p29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9" name="Google Shape;309;p29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0" name="Google Shape;310;p29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311" name="Google Shape;311;p29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_Menu">
  <p:cSld name="Title and Content_Menu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0"/>
          <p:cNvSpPr txBox="1"/>
          <p:nvPr>
            <p:ph idx="1" type="body"/>
          </p:nvPr>
        </p:nvSpPr>
        <p:spPr>
          <a:xfrm>
            <a:off x="194911" y="1323311"/>
            <a:ext cx="8677350" cy="31828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4" name="Google Shape;314;p30"/>
          <p:cNvSpPr txBox="1"/>
          <p:nvPr>
            <p:ph idx="2" type="body"/>
          </p:nvPr>
        </p:nvSpPr>
        <p:spPr>
          <a:xfrm>
            <a:off x="5555772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5" name="Google Shape;315;p30"/>
          <p:cNvSpPr txBox="1"/>
          <p:nvPr>
            <p:ph idx="3" type="body"/>
          </p:nvPr>
        </p:nvSpPr>
        <p:spPr>
          <a:xfrm>
            <a:off x="6681168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6" name="Google Shape;316;p30"/>
          <p:cNvSpPr txBox="1"/>
          <p:nvPr>
            <p:ph idx="4" type="body"/>
          </p:nvPr>
        </p:nvSpPr>
        <p:spPr>
          <a:xfrm>
            <a:off x="7806564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7" name="Google Shape;317;p30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30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9" name="Google Shape;319;p30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320" name="Google Shape;320;p30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/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" type="body"/>
          </p:nvPr>
        </p:nvSpPr>
        <p:spPr>
          <a:xfrm>
            <a:off x="311700" y="1152475"/>
            <a:ext cx="852052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1"/>
          <p:cNvSpPr txBox="1"/>
          <p:nvPr>
            <p:ph type="title"/>
          </p:nvPr>
        </p:nvSpPr>
        <p:spPr>
          <a:xfrm>
            <a:off x="194911" y="1282303"/>
            <a:ext cx="7049700" cy="21395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sz="30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3" name="Google Shape;323;p31"/>
          <p:cNvSpPr txBox="1"/>
          <p:nvPr>
            <p:ph idx="1" type="body"/>
          </p:nvPr>
        </p:nvSpPr>
        <p:spPr>
          <a:xfrm>
            <a:off x="194911" y="3442097"/>
            <a:ext cx="7049700" cy="1125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24" name="Google Shape;324;p31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5" name="Google Shape;325;p31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26" name="Google Shape;326;p31"/>
          <p:cNvCxnSpPr/>
          <p:nvPr/>
        </p:nvCxnSpPr>
        <p:spPr>
          <a:xfrm>
            <a:off x="271822" y="3442097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" showMasterSp="0">
  <p:cSld name="Section Header_ALT"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2"/>
          <p:cNvSpPr txBox="1"/>
          <p:nvPr>
            <p:ph type="ctrTitle"/>
          </p:nvPr>
        </p:nvSpPr>
        <p:spPr>
          <a:xfrm>
            <a:off x="720391" y="2420560"/>
            <a:ext cx="6577875" cy="9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sz="3000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32"/>
          <p:cNvSpPr txBox="1"/>
          <p:nvPr>
            <p:ph idx="1" type="subTitle"/>
          </p:nvPr>
        </p:nvSpPr>
        <p:spPr>
          <a:xfrm>
            <a:off x="720391" y="3335474"/>
            <a:ext cx="65778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30" name="Google Shape;330;p32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1" name="Google Shape;331;p32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2" name="Google Shape;332;p32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333" name="Google Shape;333;p32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cxnSp>
        <p:nvCxnSpPr>
          <p:cNvPr id="338" name="Google Shape;338;p32"/>
          <p:cNvCxnSpPr/>
          <p:nvPr/>
        </p:nvCxnSpPr>
        <p:spPr>
          <a:xfrm>
            <a:off x="796755" y="3329602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wo Content">
  <p:cSld name="3_Two Content"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3"/>
          <p:cNvSpPr/>
          <p:nvPr>
            <p:ph idx="2" type="pic"/>
          </p:nvPr>
        </p:nvSpPr>
        <p:spPr>
          <a:xfrm>
            <a:off x="0" y="271463"/>
            <a:ext cx="9144000" cy="163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41" name="Google Shape;341;p33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2" name="Google Shape;342;p33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3" name="Google Shape;343;p33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344" name="Google Shape;344;p33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5" name="Google Shape;345;p33"/>
          <p:cNvSpPr txBox="1"/>
          <p:nvPr>
            <p:ph idx="1" type="body"/>
          </p:nvPr>
        </p:nvSpPr>
        <p:spPr>
          <a:xfrm>
            <a:off x="194911" y="1246281"/>
            <a:ext cx="8677350" cy="32564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4"/>
          <p:cNvSpPr/>
          <p:nvPr>
            <p:ph idx="2" type="pic"/>
          </p:nvPr>
        </p:nvSpPr>
        <p:spPr>
          <a:xfrm>
            <a:off x="0" y="271463"/>
            <a:ext cx="9144000" cy="163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348" name="Google Shape;348;p34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9" name="Google Shape;349;p34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0" name="Google Shape;350;p34"/>
          <p:cNvSpPr txBox="1"/>
          <p:nvPr>
            <p:ph idx="1" type="body"/>
          </p:nvPr>
        </p:nvSpPr>
        <p:spPr>
          <a:xfrm>
            <a:off x="194912" y="1396999"/>
            <a:ext cx="4190175" cy="310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1" name="Google Shape;351;p34"/>
          <p:cNvSpPr txBox="1"/>
          <p:nvPr>
            <p:ph idx="3" type="body"/>
          </p:nvPr>
        </p:nvSpPr>
        <p:spPr>
          <a:xfrm>
            <a:off x="4628244" y="1397000"/>
            <a:ext cx="4243950" cy="3105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2" name="Google Shape;352;p34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353" name="Google Shape;353;p34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5"/>
          <p:cNvSpPr txBox="1"/>
          <p:nvPr>
            <p:ph idx="1" type="body"/>
          </p:nvPr>
        </p:nvSpPr>
        <p:spPr>
          <a:xfrm>
            <a:off x="194910" y="1304240"/>
            <a:ext cx="4157100" cy="50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1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56" name="Google Shape;356;p35"/>
          <p:cNvSpPr txBox="1"/>
          <p:nvPr>
            <p:ph idx="2" type="body"/>
          </p:nvPr>
        </p:nvSpPr>
        <p:spPr>
          <a:xfrm>
            <a:off x="194911" y="1806942"/>
            <a:ext cx="4157100" cy="2716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 sz="1500"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 sz="1400"/>
            </a:lvl2pPr>
            <a:lvl3pPr indent="-292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 sz="1200"/>
            </a:lvl3pPr>
            <a:lvl4pPr indent="-2857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4pPr>
            <a:lvl5pPr indent="-2857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3" type="body"/>
          </p:nvPr>
        </p:nvSpPr>
        <p:spPr>
          <a:xfrm>
            <a:off x="4677116" y="1318451"/>
            <a:ext cx="4195125" cy="50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1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58" name="Google Shape;358;p35"/>
          <p:cNvSpPr txBox="1"/>
          <p:nvPr>
            <p:ph idx="4" type="body"/>
          </p:nvPr>
        </p:nvSpPr>
        <p:spPr>
          <a:xfrm>
            <a:off x="4677116" y="1806942"/>
            <a:ext cx="4195125" cy="2716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 sz="1500"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 sz="1400"/>
            </a:lvl2pPr>
            <a:lvl3pPr indent="-292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 sz="1200"/>
            </a:lvl3pPr>
            <a:lvl4pPr indent="-2857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4pPr>
            <a:lvl5pPr indent="-2857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9" name="Google Shape;359;p35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0" name="Google Shape;360;p35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1" name="Google Shape;361;p35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2" name="Google Shape;362;p35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6"/>
          <p:cNvSpPr txBox="1"/>
          <p:nvPr>
            <p:ph idx="1" type="body"/>
          </p:nvPr>
        </p:nvSpPr>
        <p:spPr>
          <a:xfrm>
            <a:off x="194910" y="1304240"/>
            <a:ext cx="8677350" cy="50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1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365" name="Google Shape;365;p36"/>
          <p:cNvSpPr txBox="1"/>
          <p:nvPr>
            <p:ph idx="2" type="body"/>
          </p:nvPr>
        </p:nvSpPr>
        <p:spPr>
          <a:xfrm>
            <a:off x="194911" y="1806942"/>
            <a:ext cx="8677350" cy="2716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 sz="1500"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 sz="1400"/>
            </a:lvl2pPr>
            <a:lvl3pPr indent="-292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 sz="1200"/>
            </a:lvl3pPr>
            <a:lvl4pPr indent="-2857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4pPr>
            <a:lvl5pPr indent="-2857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6" name="Google Shape;366;p36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7" name="Google Shape;367;p36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36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9" name="Google Shape;369;p36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7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37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8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5" name="Google Shape;375;p38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6" name="Google Shape;376;p38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377" name="Google Shape;377;p38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8" name="Google Shape;378;p38"/>
          <p:cNvSpPr txBox="1"/>
          <p:nvPr>
            <p:ph idx="1" type="body"/>
          </p:nvPr>
        </p:nvSpPr>
        <p:spPr>
          <a:xfrm>
            <a:off x="194912" y="1059872"/>
            <a:ext cx="4370175" cy="34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9" name="Google Shape;379;p38"/>
          <p:cNvSpPr/>
          <p:nvPr>
            <p:ph idx="2" type="pic"/>
          </p:nvPr>
        </p:nvSpPr>
        <p:spPr>
          <a:xfrm>
            <a:off x="4906237" y="1073684"/>
            <a:ext cx="3966075" cy="31171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39"/>
          <p:cNvSpPr/>
          <p:nvPr/>
        </p:nvSpPr>
        <p:spPr>
          <a:xfrm>
            <a:off x="252947" y="3512126"/>
            <a:ext cx="903825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EXAMPLE.1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4" name="Google Shape;384;p39"/>
          <p:cNvSpPr/>
          <p:nvPr/>
        </p:nvSpPr>
        <p:spPr>
          <a:xfrm>
            <a:off x="3129335" y="3512126"/>
            <a:ext cx="903825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EXAMPLE.2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5" name="Google Shape;385;p39"/>
          <p:cNvSpPr/>
          <p:nvPr/>
        </p:nvSpPr>
        <p:spPr>
          <a:xfrm>
            <a:off x="6000982" y="3512126"/>
            <a:ext cx="903825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EXAMPLE.3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6" name="Google Shape;386;p39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387" name="Google Shape;387;p39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88" name="Google Shape;388;p39"/>
          <p:cNvSpPr/>
          <p:nvPr>
            <p:ph idx="2" type="pic"/>
          </p:nvPr>
        </p:nvSpPr>
        <p:spPr>
          <a:xfrm>
            <a:off x="251927" y="1073467"/>
            <a:ext cx="2657475" cy="2283525"/>
          </a:xfrm>
          <a:prstGeom prst="rect">
            <a:avLst/>
          </a:prstGeom>
          <a:noFill/>
          <a:ln>
            <a:noFill/>
          </a:ln>
        </p:spPr>
      </p:sp>
      <p:sp>
        <p:nvSpPr>
          <p:cNvPr id="389" name="Google Shape;389;p39"/>
          <p:cNvSpPr/>
          <p:nvPr>
            <p:ph idx="3" type="pic"/>
          </p:nvPr>
        </p:nvSpPr>
        <p:spPr>
          <a:xfrm>
            <a:off x="3129335" y="1073467"/>
            <a:ext cx="2657475" cy="2283525"/>
          </a:xfrm>
          <a:prstGeom prst="rect">
            <a:avLst/>
          </a:prstGeom>
          <a:noFill/>
          <a:ln>
            <a:noFill/>
          </a:ln>
        </p:spPr>
      </p:sp>
      <p:sp>
        <p:nvSpPr>
          <p:cNvPr id="390" name="Google Shape;390;p39"/>
          <p:cNvSpPr/>
          <p:nvPr>
            <p:ph idx="4" type="pic"/>
          </p:nvPr>
        </p:nvSpPr>
        <p:spPr>
          <a:xfrm>
            <a:off x="6009694" y="1073467"/>
            <a:ext cx="2657475" cy="2283525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39"/>
          <p:cNvSpPr txBox="1"/>
          <p:nvPr>
            <p:ph idx="1" type="body"/>
          </p:nvPr>
        </p:nvSpPr>
        <p:spPr>
          <a:xfrm>
            <a:off x="251926" y="3878937"/>
            <a:ext cx="2657475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0" i="0" sz="900"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2" name="Google Shape;392;p39"/>
          <p:cNvSpPr txBox="1"/>
          <p:nvPr>
            <p:ph idx="5" type="body"/>
          </p:nvPr>
        </p:nvSpPr>
        <p:spPr>
          <a:xfrm>
            <a:off x="3129335" y="3878937"/>
            <a:ext cx="2657475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0" i="0" sz="900"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3" name="Google Shape;393;p39"/>
          <p:cNvSpPr txBox="1"/>
          <p:nvPr>
            <p:ph idx="6" type="body"/>
          </p:nvPr>
        </p:nvSpPr>
        <p:spPr>
          <a:xfrm>
            <a:off x="6024077" y="3878937"/>
            <a:ext cx="2657475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0" i="0" sz="900"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_ALT" showMasterSp="0">
  <p:cSld name="Closing Slide_ALT">
    <p:bg>
      <p:bgPr>
        <a:solidFill>
          <a:schemeClr val="dk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0"/>
          <p:cNvSpPr txBox="1"/>
          <p:nvPr>
            <p:ph type="title"/>
          </p:nvPr>
        </p:nvSpPr>
        <p:spPr>
          <a:xfrm>
            <a:off x="550069" y="3512127"/>
            <a:ext cx="8043975" cy="1169775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erdana"/>
              <a:buNone/>
              <a:defRPr b="0" i="0" sz="1400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6" name="Google Shape;396;p40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7" name="Google Shape;397;p40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8" name="Google Shape;398;p40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399" name="Google Shape;399;p40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descr="Text, logo&#10;&#10;Description automatically generated" id="404" name="Google Shape;404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92" y="1788950"/>
            <a:ext cx="7561815" cy="15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type="obj">
  <p:cSld name="OBJEC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" name="Google Shape;52;p5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5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5"/>
          <p:cNvSpPr txBox="1"/>
          <p:nvPr>
            <p:ph idx="12" type="sldNum"/>
          </p:nvPr>
        </p:nvSpPr>
        <p:spPr>
          <a:xfrm>
            <a:off x="6457950" y="4767263"/>
            <a:ext cx="2057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osing Slide_Y+W" showMasterSp="0">
  <p:cSld name="1_Closing Slide_Y+W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1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7" name="Google Shape;407;p41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08" name="Google Shape;408;p41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409" name="Google Shape;409;p41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0" name="Google Shape;410;p41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3" name="Google Shape;413;p41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414" name="Google Shape;414;p41" title="University of Waterloo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2548" y="1170677"/>
            <a:ext cx="4318902" cy="280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osing Slide_Y+W_ALT" showMasterSp="0">
  <p:cSld name="1_Closing Slide_Y+W_ALT">
    <p:bg>
      <p:bgPr>
        <a:solidFill>
          <a:schemeClr val="dk1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7" name="Google Shape;417;p42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18" name="Google Shape;418;p42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419" name="Google Shape;419;p42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424" name="Google Shape;424;p42"/>
          <p:cNvSpPr txBox="1"/>
          <p:nvPr/>
        </p:nvSpPr>
        <p:spPr>
          <a:xfrm>
            <a:off x="3638550" y="5435600"/>
            <a:ext cx="138600" cy="2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425" name="Google Shape;425;p42" title="University of Waterloo"/>
          <p:cNvPicPr preferRelativeResize="0"/>
          <p:nvPr/>
        </p:nvPicPr>
        <p:blipFill rotWithShape="1">
          <a:blip r:embed="rId2">
            <a:alphaModFix/>
          </a:blip>
          <a:srcRect b="13980" l="13987" r="13980" t="13987"/>
          <a:stretch/>
        </p:blipFill>
        <p:spPr>
          <a:xfrm>
            <a:off x="3011982" y="1558482"/>
            <a:ext cx="3120034" cy="202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3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8" name="Google Shape;428;p43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2">
  <p:cSld name="SECTION_HEADER_2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4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1" name="Google Shape;431;p44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3">
  <p:cSld name="SECTION_HEADER_3"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5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4" name="Google Shape;434;p45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4">
  <p:cSld name="SECTION_HEADER_4"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7" name="Google Shape;437;p46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 type="titleOnly">
  <p:cSld name="TITLE_ONLY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8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3" name="Google Shape;453;p48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4" name="Google Shape;454;p48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55" name="Google Shape;455;p48"/>
          <p:cNvCxnSpPr/>
          <p:nvPr/>
        </p:nvCxnSpPr>
        <p:spPr>
          <a:xfrm>
            <a:off x="273289" y="909353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NoBkgrd" showMasterSp="0" type="blank">
  <p:cSld name="BLANK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49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458" name="Google Shape;458;p49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59" name="Google Shape;459;p49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60" name="Google Shape;460;p49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61" name="Google Shape;461;p49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62" name="Google Shape;462;p49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0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5" name="Google Shape;465;p50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6" name="Google Shape;466;p50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467" name="Google Shape;467;p50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8" name="Google Shape;468;p50"/>
          <p:cNvSpPr txBox="1"/>
          <p:nvPr>
            <p:ph idx="1" type="body"/>
          </p:nvPr>
        </p:nvSpPr>
        <p:spPr>
          <a:xfrm>
            <a:off x="194911" y="1323311"/>
            <a:ext cx="8677350" cy="3182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1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1" name="Google Shape;471;p51"/>
          <p:cNvSpPr txBox="1"/>
          <p:nvPr>
            <p:ph idx="1" type="body"/>
          </p:nvPr>
        </p:nvSpPr>
        <p:spPr>
          <a:xfrm>
            <a:off x="194911" y="1246281"/>
            <a:ext cx="8677350" cy="3256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2" name="Google Shape;472;p51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3" name="Google Shape;473;p51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74" name="Google Shape;474;p51"/>
          <p:cNvCxnSpPr/>
          <p:nvPr/>
        </p:nvCxnSpPr>
        <p:spPr>
          <a:xfrm>
            <a:off x="283086" y="899555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6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" name="Google Shape;57;p6"/>
          <p:cNvSpPr txBox="1"/>
          <p:nvPr>
            <p:ph idx="1" type="body"/>
          </p:nvPr>
        </p:nvSpPr>
        <p:spPr>
          <a:xfrm>
            <a:off x="194911" y="1246281"/>
            <a:ext cx="8677350" cy="3256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" name="Google Shape;58;p6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6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0" name="Google Shape;60;p6"/>
          <p:cNvCxnSpPr/>
          <p:nvPr/>
        </p:nvCxnSpPr>
        <p:spPr>
          <a:xfrm>
            <a:off x="283086" y="899555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" showMasterSp="0">
  <p:cSld name="Section Divider 1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2"/>
          <p:cNvSpPr txBox="1"/>
          <p:nvPr>
            <p:ph idx="1" type="body"/>
          </p:nvPr>
        </p:nvSpPr>
        <p:spPr>
          <a:xfrm>
            <a:off x="1163241" y="2596169"/>
            <a:ext cx="6803325" cy="448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7" name="Google Shape;477;p52"/>
          <p:cNvSpPr txBox="1"/>
          <p:nvPr>
            <p:ph type="title"/>
          </p:nvPr>
        </p:nvSpPr>
        <p:spPr>
          <a:xfrm>
            <a:off x="215693" y="1787236"/>
            <a:ext cx="8677350" cy="7845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arlow Condensed"/>
              <a:buNone/>
              <a:defRPr sz="45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8" name="Google Shape;478;p52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9" name="Google Shape;479;p52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80" name="Google Shape;480;p52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481" name="Google Shape;481;p52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82" name="Google Shape;482;p52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83" name="Google Shape;483;p52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84" name="Google Shape;484;p52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85" name="Google Shape;485;p52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type="obj">
  <p:cSld name="OBJECT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8" name="Google Shape;488;p5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9" name="Google Shape;489;p53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0" name="Google Shape;490;p53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91" name="Google Shape;491;p53"/>
          <p:cNvSpPr txBox="1"/>
          <p:nvPr>
            <p:ph idx="12" type="sldNum"/>
          </p:nvPr>
        </p:nvSpPr>
        <p:spPr>
          <a:xfrm>
            <a:off x="6457950" y="4767263"/>
            <a:ext cx="2057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4"/>
          <p:cNvSpPr txBox="1"/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4" name="Google Shape;494;p54"/>
          <p:cNvSpPr txBox="1"/>
          <p:nvPr>
            <p:ph idx="1" type="body"/>
          </p:nvPr>
        </p:nvSpPr>
        <p:spPr>
          <a:xfrm>
            <a:off x="311700" y="1152475"/>
            <a:ext cx="852052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495" name="Google Shape;495;p54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2" showMasterSp="0">
  <p:cSld name="Section Divider 2">
    <p:bg>
      <p:bgPr>
        <a:solidFill>
          <a:schemeClr val="accent1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5"/>
          <p:cNvSpPr txBox="1"/>
          <p:nvPr>
            <p:ph idx="1" type="body"/>
          </p:nvPr>
        </p:nvSpPr>
        <p:spPr>
          <a:xfrm>
            <a:off x="1163241" y="2596169"/>
            <a:ext cx="6803325" cy="448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8" name="Google Shape;498;p55"/>
          <p:cNvSpPr txBox="1"/>
          <p:nvPr>
            <p:ph type="title"/>
          </p:nvPr>
        </p:nvSpPr>
        <p:spPr>
          <a:xfrm>
            <a:off x="215693" y="1787236"/>
            <a:ext cx="8677350" cy="7845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arlow Condensed"/>
              <a:buNone/>
              <a:defRPr sz="45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9" name="Google Shape;499;p55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0" name="Google Shape;500;p55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1" name="Google Shape;501;p55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502" name="Google Shape;502;p55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03" name="Google Shape;503;p55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04" name="Google Shape;504;p55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05" name="Google Shape;505;p55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06" name="Google Shape;506;p55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 showMasterSp="0">
  <p:cSld name="4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6"/>
          <p:cNvSpPr txBox="1"/>
          <p:nvPr>
            <p:ph type="ctrTitle"/>
          </p:nvPr>
        </p:nvSpPr>
        <p:spPr>
          <a:xfrm>
            <a:off x="1322771" y="2604785"/>
            <a:ext cx="6483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9" name="Google Shape;509;p56"/>
          <p:cNvSpPr txBox="1"/>
          <p:nvPr>
            <p:ph idx="1" type="subTitle"/>
          </p:nvPr>
        </p:nvSpPr>
        <p:spPr>
          <a:xfrm>
            <a:off x="1322771" y="3609243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10" name="Google Shape;510;p56"/>
          <p:cNvSpPr txBox="1"/>
          <p:nvPr>
            <p:ph idx="10" type="dt"/>
          </p:nvPr>
        </p:nvSpPr>
        <p:spPr>
          <a:xfrm>
            <a:off x="1322770" y="3278554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11" name="Google Shape;511;p56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2" name="Google Shape;512;p56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13" name="Google Shape;513;p56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514" name="Google Shape;514;p56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15" name="Google Shape;515;p56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16" name="Google Shape;516;p56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17" name="Google Shape;517;p56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18" name="Google Shape;518;p56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519" name="Google Shape;519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4"/>
            <a:ext cx="6890973" cy="11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7"/>
          <p:cNvSpPr txBox="1"/>
          <p:nvPr>
            <p:ph idx="1" type="body"/>
          </p:nvPr>
        </p:nvSpPr>
        <p:spPr>
          <a:xfrm>
            <a:off x="194911" y="1388534"/>
            <a:ext cx="8677350" cy="3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2" name="Google Shape;522;p57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23" name="Google Shape;523;p57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4" name="Google Shape;524;p57"/>
          <p:cNvSpPr txBox="1"/>
          <p:nvPr>
            <p:ph idx="2" type="body"/>
          </p:nvPr>
        </p:nvSpPr>
        <p:spPr>
          <a:xfrm>
            <a:off x="194911" y="1323311"/>
            <a:ext cx="8677350" cy="31828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25" name="Google Shape;525;p57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526" name="Google Shape;526;p57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with Image" showMasterSp="0">
  <p:cSld name="1_Title Slide with Image">
    <p:bg>
      <p:bgPr>
        <a:solidFill>
          <a:schemeClr val="lt1"/>
        </a:solidFill>
      </p:bgPr>
    </p:bg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medium confidence" id="528" name="Google Shape;52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587" y="4171006"/>
            <a:ext cx="3336257" cy="689476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58"/>
          <p:cNvSpPr txBox="1"/>
          <p:nvPr>
            <p:ph type="ctrTitle"/>
          </p:nvPr>
        </p:nvSpPr>
        <p:spPr>
          <a:xfrm>
            <a:off x="339555" y="77170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Condensed"/>
              <a:buNone/>
              <a:defRPr b="1" sz="4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0" name="Google Shape;530;p58"/>
          <p:cNvSpPr txBox="1"/>
          <p:nvPr>
            <p:ph idx="1" type="subTitle"/>
          </p:nvPr>
        </p:nvSpPr>
        <p:spPr>
          <a:xfrm>
            <a:off x="339555" y="32001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31" name="Google Shape;531;p58"/>
          <p:cNvSpPr txBox="1"/>
          <p:nvPr>
            <p:ph idx="10" type="dt"/>
          </p:nvPr>
        </p:nvSpPr>
        <p:spPr>
          <a:xfrm>
            <a:off x="339555" y="198174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32" name="Google Shape;532;p58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3" name="Google Shape;533;p58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4" name="Google Shape;534;p58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535" name="Google Shape;535;p58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36" name="Google Shape;536;p58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37" name="Google Shape;537;p58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38" name="Google Shape;538;p58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39" name="Google Shape;539;p58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540" name="Google Shape;540;p58"/>
          <p:cNvSpPr/>
          <p:nvPr>
            <p:ph idx="2" type="pic"/>
          </p:nvPr>
        </p:nvSpPr>
        <p:spPr>
          <a:xfrm>
            <a:off x="4599761" y="306340"/>
            <a:ext cx="4544325" cy="4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9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3" name="Google Shape;543;p59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4" name="Google Shape;544;p59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545" name="Google Shape;545;p59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60"/>
          <p:cNvSpPr txBox="1"/>
          <p:nvPr>
            <p:ph idx="1" type="body"/>
          </p:nvPr>
        </p:nvSpPr>
        <p:spPr>
          <a:xfrm>
            <a:off x="465534" y="1657926"/>
            <a:ext cx="8212950" cy="25384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8" name="Google Shape;548;p60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9" name="Google Shape;549;p60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0" name="Google Shape;550;p60"/>
          <p:cNvSpPr txBox="1"/>
          <p:nvPr>
            <p:ph type="title"/>
          </p:nvPr>
        </p:nvSpPr>
        <p:spPr>
          <a:xfrm>
            <a:off x="194912" y="981029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551" name="Google Shape;551;p60"/>
          <p:cNvCxnSpPr/>
          <p:nvPr/>
        </p:nvCxnSpPr>
        <p:spPr>
          <a:xfrm>
            <a:off x="280288" y="1533672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1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4" name="Google Shape;554;p61"/>
          <p:cNvSpPr txBox="1"/>
          <p:nvPr>
            <p:ph idx="1" type="body"/>
          </p:nvPr>
        </p:nvSpPr>
        <p:spPr>
          <a:xfrm>
            <a:off x="194912" y="1246281"/>
            <a:ext cx="4190175" cy="3256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5" name="Google Shape;555;p61"/>
          <p:cNvSpPr txBox="1"/>
          <p:nvPr>
            <p:ph idx="2" type="body"/>
          </p:nvPr>
        </p:nvSpPr>
        <p:spPr>
          <a:xfrm>
            <a:off x="4628244" y="1246281"/>
            <a:ext cx="4243950" cy="3256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6" name="Google Shape;556;p61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7" name="Google Shape;557;p61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58" name="Google Shape;558;p61"/>
          <p:cNvCxnSpPr/>
          <p:nvPr/>
        </p:nvCxnSpPr>
        <p:spPr>
          <a:xfrm>
            <a:off x="283086" y="899555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 type="titleOnly">
  <p:cSld name="TITLE_ONLY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7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7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" name="Google Shape;65;p7"/>
          <p:cNvCxnSpPr/>
          <p:nvPr/>
        </p:nvCxnSpPr>
        <p:spPr>
          <a:xfrm>
            <a:off x="273289" y="909353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Closing Slide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2"/>
          <p:cNvSpPr txBox="1"/>
          <p:nvPr>
            <p:ph type="title"/>
          </p:nvPr>
        </p:nvSpPr>
        <p:spPr>
          <a:xfrm>
            <a:off x="492919" y="3435927"/>
            <a:ext cx="8158275" cy="119835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1" name="Google Shape;561;p62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2" name="Google Shape;562;p62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63" name="Google Shape;563;p62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564" name="Google Shape;564;p62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5" name="Google Shape;565;p62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6" name="Google Shape;566;p62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7" name="Google Shape;567;p62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8" name="Google Shape;568;p62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descr="Shape&#10;&#10;Description automatically generated with medium confidence" id="569" name="Google Shape;569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4365" y="1769807"/>
            <a:ext cx="7495267" cy="1548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3" showMasterSp="0">
  <p:cSld name="Section Divider 3">
    <p:bg>
      <p:bgPr>
        <a:solidFill>
          <a:schemeClr val="dk1"/>
        </a:solidFill>
      </p:bgPr>
    </p:bg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3"/>
          <p:cNvSpPr txBox="1"/>
          <p:nvPr>
            <p:ph idx="1" type="body"/>
          </p:nvPr>
        </p:nvSpPr>
        <p:spPr>
          <a:xfrm>
            <a:off x="1163241" y="2596169"/>
            <a:ext cx="6803325" cy="448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2" name="Google Shape;572;p63"/>
          <p:cNvSpPr txBox="1"/>
          <p:nvPr>
            <p:ph type="title"/>
          </p:nvPr>
        </p:nvSpPr>
        <p:spPr>
          <a:xfrm>
            <a:off x="215693" y="1787236"/>
            <a:ext cx="8677350" cy="7845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Barlow Condensed"/>
              <a:buNone/>
              <a:defRPr sz="45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3" name="Google Shape;573;p63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4" name="Google Shape;574;p63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75" name="Google Shape;575;p63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576" name="Google Shape;576;p63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77" name="Google Shape;577;p63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78" name="Google Shape;578;p63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79" name="Google Shape;579;p63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80" name="Google Shape;580;p63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xt or Quote" showMasterSp="0">
  <p:cSld name="Context or Quote">
    <p:bg>
      <p:bgPr>
        <a:solidFill>
          <a:schemeClr val="lt2"/>
        </a:solidFill>
      </p:bgPr>
    </p:bg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64"/>
          <p:cNvSpPr txBox="1"/>
          <p:nvPr>
            <p:ph type="title"/>
          </p:nvPr>
        </p:nvSpPr>
        <p:spPr>
          <a:xfrm>
            <a:off x="2947553" y="928256"/>
            <a:ext cx="3249000" cy="68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 Condensed"/>
              <a:buNone/>
              <a:defRPr sz="21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3" name="Google Shape;583;p64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4" name="Google Shape;584;p64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5" name="Google Shape;585;p64"/>
          <p:cNvCxnSpPr/>
          <p:nvPr/>
        </p:nvCxnSpPr>
        <p:spPr>
          <a:xfrm>
            <a:off x="2947555" y="1683328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586" name="Google Shape;586;p64"/>
          <p:cNvCxnSpPr/>
          <p:nvPr/>
        </p:nvCxnSpPr>
        <p:spPr>
          <a:xfrm>
            <a:off x="2947555" y="3501737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87" name="Google Shape;587;p64"/>
          <p:cNvSpPr txBox="1"/>
          <p:nvPr>
            <p:ph idx="1" type="body"/>
          </p:nvPr>
        </p:nvSpPr>
        <p:spPr>
          <a:xfrm>
            <a:off x="495300" y="1815270"/>
            <a:ext cx="8153325" cy="158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100"/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▪"/>
              <a:defRPr/>
            </a:lvl2pPr>
            <a:lvl3pPr indent="-2984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21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88" name="Google Shape;588;p64"/>
          <p:cNvSpPr txBox="1"/>
          <p:nvPr>
            <p:ph idx="2" type="body"/>
          </p:nvPr>
        </p:nvSpPr>
        <p:spPr>
          <a:xfrm>
            <a:off x="2947554" y="3588544"/>
            <a:ext cx="3249000" cy="20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1" sz="900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589" name="Google Shape;589;p64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590" name="Google Shape;590;p64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91" name="Google Shape;591;p64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92" name="Google Shape;592;p64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93" name="Google Shape;593;p64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94" name="Google Shape;594;p64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xt or Quote with Photo" showMasterSp="0">
  <p:cSld name="Context or Quote with Photo">
    <p:bg>
      <p:bgPr>
        <a:solidFill>
          <a:schemeClr val="lt2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5"/>
          <p:cNvSpPr/>
          <p:nvPr>
            <p:ph idx="2" type="pic"/>
          </p:nvPr>
        </p:nvSpPr>
        <p:spPr>
          <a:xfrm>
            <a:off x="4762714" y="634364"/>
            <a:ext cx="4080375" cy="4055400"/>
          </a:xfrm>
          <a:prstGeom prst="rect">
            <a:avLst/>
          </a:prstGeom>
          <a:noFill/>
          <a:ln>
            <a:noFill/>
          </a:ln>
        </p:spPr>
      </p:sp>
      <p:sp>
        <p:nvSpPr>
          <p:cNvPr id="597" name="Google Shape;597;p65"/>
          <p:cNvSpPr txBox="1"/>
          <p:nvPr>
            <p:ph type="title"/>
          </p:nvPr>
        </p:nvSpPr>
        <p:spPr>
          <a:xfrm>
            <a:off x="640772" y="928256"/>
            <a:ext cx="3249000" cy="68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 Condensed"/>
              <a:buNone/>
              <a:defRPr sz="21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8" name="Google Shape;598;p65"/>
          <p:cNvSpPr txBox="1"/>
          <p:nvPr>
            <p:ph idx="11" type="ftr"/>
          </p:nvPr>
        </p:nvSpPr>
        <p:spPr>
          <a:xfrm>
            <a:off x="194912" y="4751482"/>
            <a:ext cx="291532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9" name="Google Shape;599;p65"/>
          <p:cNvSpPr txBox="1"/>
          <p:nvPr>
            <p:ph idx="12" type="sldNum"/>
          </p:nvPr>
        </p:nvSpPr>
        <p:spPr>
          <a:xfrm>
            <a:off x="4190999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0" name="Google Shape;600;p65"/>
          <p:cNvSpPr txBox="1"/>
          <p:nvPr>
            <p:ph idx="1" type="body"/>
          </p:nvPr>
        </p:nvSpPr>
        <p:spPr>
          <a:xfrm>
            <a:off x="408707" y="1806770"/>
            <a:ext cx="3712950" cy="158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700"/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▪"/>
              <a:defRPr/>
            </a:lvl2pPr>
            <a:lvl3pPr indent="-2984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21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1" name="Google Shape;601;p65"/>
          <p:cNvSpPr txBox="1"/>
          <p:nvPr>
            <p:ph idx="3" type="body"/>
          </p:nvPr>
        </p:nvSpPr>
        <p:spPr>
          <a:xfrm>
            <a:off x="640772" y="3588544"/>
            <a:ext cx="3249000" cy="20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1" sz="900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602" name="Google Shape;602;p65"/>
          <p:cNvCxnSpPr/>
          <p:nvPr/>
        </p:nvCxnSpPr>
        <p:spPr>
          <a:xfrm>
            <a:off x="640772" y="1683328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603" name="Google Shape;603;p65"/>
          <p:cNvCxnSpPr/>
          <p:nvPr/>
        </p:nvCxnSpPr>
        <p:spPr>
          <a:xfrm>
            <a:off x="640772" y="3501737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604" name="Google Shape;604;p65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605" name="Google Shape;605;p65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06" name="Google Shape;606;p65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07" name="Google Shape;607;p65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08" name="Google Shape;608;p65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09" name="Google Shape;609;p65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medium confidence" id="611" name="Google Shape;61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587" y="4171007"/>
            <a:ext cx="3452166" cy="71343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66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3" name="Google Shape;613;p66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14" name="Google Shape;614;p66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615" name="Google Shape;615;p66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16" name="Google Shape;616;p66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17" name="Google Shape;617;p66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18" name="Google Shape;618;p66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19" name="Google Shape;619;p66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620" name="Google Shape;620;p66"/>
          <p:cNvSpPr txBox="1"/>
          <p:nvPr>
            <p:ph type="ctrTitle"/>
          </p:nvPr>
        </p:nvSpPr>
        <p:spPr>
          <a:xfrm>
            <a:off x="1050467" y="1636790"/>
            <a:ext cx="71376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arlow Condensed"/>
              <a:buNone/>
              <a:defRPr b="1" sz="4100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1" name="Google Shape;621;p66"/>
          <p:cNvSpPr txBox="1"/>
          <p:nvPr>
            <p:ph idx="1" type="subTitle"/>
          </p:nvPr>
        </p:nvSpPr>
        <p:spPr>
          <a:xfrm>
            <a:off x="2391052" y="2817858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22" name="Google Shape;622;p66"/>
          <p:cNvSpPr txBox="1"/>
          <p:nvPr>
            <p:ph idx="10" type="dt"/>
          </p:nvPr>
        </p:nvSpPr>
        <p:spPr>
          <a:xfrm>
            <a:off x="4004800" y="3393251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23" name="Google Shape;623;p66"/>
          <p:cNvSpPr txBox="1"/>
          <p:nvPr/>
        </p:nvSpPr>
        <p:spPr>
          <a:xfrm>
            <a:off x="5029200" y="2023533"/>
            <a:ext cx="138600" cy="2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7"/>
          <p:cNvSpPr txBox="1"/>
          <p:nvPr>
            <p:ph type="ctrTitle"/>
          </p:nvPr>
        </p:nvSpPr>
        <p:spPr>
          <a:xfrm>
            <a:off x="1322771" y="2604785"/>
            <a:ext cx="6483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6" name="Google Shape;626;p67"/>
          <p:cNvSpPr txBox="1"/>
          <p:nvPr>
            <p:ph idx="1" type="subTitle"/>
          </p:nvPr>
        </p:nvSpPr>
        <p:spPr>
          <a:xfrm>
            <a:off x="1322771" y="3609243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27" name="Google Shape;627;p67"/>
          <p:cNvSpPr txBox="1"/>
          <p:nvPr>
            <p:ph idx="10" type="dt"/>
          </p:nvPr>
        </p:nvSpPr>
        <p:spPr>
          <a:xfrm>
            <a:off x="1322770" y="3278554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28" name="Google Shape;628;p67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9" name="Google Shape;629;p67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30" name="Google Shape;630;p67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631" name="Google Shape;631;p67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32" name="Google Shape;632;p67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33" name="Google Shape;633;p67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34" name="Google Shape;634;p67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35" name="Google Shape;635;p67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636" name="Google Shape;63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5"/>
            <a:ext cx="6869392" cy="11762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637" name="Google Shape;63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587" y="4171007"/>
            <a:ext cx="3452783" cy="71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 showMasterSp="0">
  <p:cSld name="5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68"/>
          <p:cNvSpPr txBox="1"/>
          <p:nvPr>
            <p:ph type="ctrTitle"/>
          </p:nvPr>
        </p:nvSpPr>
        <p:spPr>
          <a:xfrm>
            <a:off x="1322771" y="2656390"/>
            <a:ext cx="6483600" cy="5800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0" name="Google Shape;640;p68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1" name="Google Shape;641;p68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42" name="Google Shape;642;p68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643" name="Google Shape;643;p68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44" name="Google Shape;644;p68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45" name="Google Shape;645;p68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46" name="Google Shape;646;p68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47" name="Google Shape;647;p68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648" name="Google Shape;64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5"/>
            <a:ext cx="6869392" cy="117620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68"/>
          <p:cNvSpPr/>
          <p:nvPr/>
        </p:nvSpPr>
        <p:spPr>
          <a:xfrm>
            <a:off x="1550963" y="3278530"/>
            <a:ext cx="5971725" cy="3395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COURSE/PROGRAM/SESSION TITLE HERE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 showMasterSp="0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69"/>
          <p:cNvSpPr txBox="1"/>
          <p:nvPr>
            <p:ph type="ctrTitle"/>
          </p:nvPr>
        </p:nvSpPr>
        <p:spPr>
          <a:xfrm>
            <a:off x="1322771" y="2130929"/>
            <a:ext cx="6483600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2" name="Google Shape;652;p69"/>
          <p:cNvSpPr txBox="1"/>
          <p:nvPr>
            <p:ph idx="1" type="subTitle"/>
          </p:nvPr>
        </p:nvSpPr>
        <p:spPr>
          <a:xfrm>
            <a:off x="1322771" y="3609243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53" name="Google Shape;653;p69"/>
          <p:cNvSpPr txBox="1"/>
          <p:nvPr>
            <p:ph idx="10" type="dt"/>
          </p:nvPr>
        </p:nvSpPr>
        <p:spPr>
          <a:xfrm>
            <a:off x="1322770" y="3278554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54" name="Google Shape;654;p69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5" name="Google Shape;655;p69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6" name="Google Shape;656;p69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657" name="Google Shape;657;p69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58" name="Google Shape;658;p69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59" name="Google Shape;659;p69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0" name="Google Shape;660;p69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1" name="Google Shape;661;p69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662" name="Google Shape;66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5"/>
            <a:ext cx="6869392" cy="11762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663" name="Google Shape;66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587" y="4171007"/>
            <a:ext cx="3452783" cy="71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 showMasterSp="0">
  <p:cSld name="3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0"/>
          <p:cNvSpPr txBox="1"/>
          <p:nvPr>
            <p:ph type="ctrTitle"/>
          </p:nvPr>
        </p:nvSpPr>
        <p:spPr>
          <a:xfrm>
            <a:off x="1322771" y="2130929"/>
            <a:ext cx="6483600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6" name="Google Shape;666;p70"/>
          <p:cNvSpPr txBox="1"/>
          <p:nvPr>
            <p:ph idx="1" type="subTitle"/>
          </p:nvPr>
        </p:nvSpPr>
        <p:spPr>
          <a:xfrm>
            <a:off x="1322771" y="3609243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67" name="Google Shape;667;p70"/>
          <p:cNvSpPr txBox="1"/>
          <p:nvPr>
            <p:ph idx="10" type="dt"/>
          </p:nvPr>
        </p:nvSpPr>
        <p:spPr>
          <a:xfrm>
            <a:off x="1322770" y="3278554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68" name="Google Shape;668;p70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9" name="Google Shape;669;p70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0" name="Google Shape;670;p70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671" name="Google Shape;671;p70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2" name="Google Shape;672;p70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3" name="Google Shape;673;p70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4" name="Google Shape;674;p70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5" name="Google Shape;675;p70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676" name="Google Shape;67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5"/>
            <a:ext cx="6869392" cy="11762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677" name="Google Shape;677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587" y="4171007"/>
            <a:ext cx="3452783" cy="71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 showMasterSp="0">
  <p:cSld name="Title Slide with Image">
    <p:bg>
      <p:bgPr>
        <a:solidFill>
          <a:schemeClr val="lt1"/>
        </a:solidFill>
      </p:bgPr>
    </p:bg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71"/>
          <p:cNvSpPr/>
          <p:nvPr>
            <p:ph idx="2" type="pic"/>
          </p:nvPr>
        </p:nvSpPr>
        <p:spPr>
          <a:xfrm>
            <a:off x="4689764" y="297656"/>
            <a:ext cx="4454325" cy="484582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Shape&#10;&#10;Description automatically generated with medium confidence" id="680" name="Google Shape;680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587" y="4171006"/>
            <a:ext cx="3336257" cy="689476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Google Shape;681;p71"/>
          <p:cNvSpPr txBox="1"/>
          <p:nvPr>
            <p:ph type="ctrTitle"/>
          </p:nvPr>
        </p:nvSpPr>
        <p:spPr>
          <a:xfrm>
            <a:off x="339555" y="77170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Condensed"/>
              <a:buNone/>
              <a:defRPr b="1" sz="4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2" name="Google Shape;682;p71"/>
          <p:cNvSpPr txBox="1"/>
          <p:nvPr>
            <p:ph idx="1" type="subTitle"/>
          </p:nvPr>
        </p:nvSpPr>
        <p:spPr>
          <a:xfrm>
            <a:off x="339555" y="32001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83" name="Google Shape;683;p71"/>
          <p:cNvSpPr txBox="1"/>
          <p:nvPr>
            <p:ph idx="10" type="dt"/>
          </p:nvPr>
        </p:nvSpPr>
        <p:spPr>
          <a:xfrm>
            <a:off x="339555" y="198174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84" name="Google Shape;684;p71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5" name="Google Shape;685;p71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86" name="Google Shape;686;p71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687" name="Google Shape;687;p71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88" name="Google Shape;688;p71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89" name="Google Shape;689;p71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90" name="Google Shape;690;p71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91" name="Google Shape;691;p71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cxnSp>
        <p:nvCxnSpPr>
          <p:cNvPr id="692" name="Google Shape;692;p71"/>
          <p:cNvCxnSpPr/>
          <p:nvPr/>
        </p:nvCxnSpPr>
        <p:spPr>
          <a:xfrm>
            <a:off x="339555" y="1877291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NoBkgrd" showMasterSp="0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8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68" name="Google Shape;68;p8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9" name="Google Shape;69;p8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0" name="Google Shape;70;p8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 showMasterSp="0" type="title">
  <p:cSld name="TITLE">
    <p:bg>
      <p:bgPr>
        <a:solidFill>
          <a:schemeClr val="dk1"/>
        </a:solidFill>
      </p:bgPr>
    </p:bg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, logo&#10;&#10;Description automatically generated" id="694" name="Google Shape;694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0773" y="4142660"/>
            <a:ext cx="3372091" cy="698158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72"/>
          <p:cNvSpPr txBox="1"/>
          <p:nvPr>
            <p:ph type="ctrTitle"/>
          </p:nvPr>
        </p:nvSpPr>
        <p:spPr>
          <a:xfrm>
            <a:off x="1050467" y="1636790"/>
            <a:ext cx="71376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 cap="non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6" name="Google Shape;696;p72"/>
          <p:cNvSpPr txBox="1"/>
          <p:nvPr>
            <p:ph idx="1" type="subTitle"/>
          </p:nvPr>
        </p:nvSpPr>
        <p:spPr>
          <a:xfrm>
            <a:off x="2391052" y="2817858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D8D8D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97" name="Google Shape;697;p72"/>
          <p:cNvSpPr txBox="1"/>
          <p:nvPr>
            <p:ph idx="10" type="dt"/>
          </p:nvPr>
        </p:nvSpPr>
        <p:spPr>
          <a:xfrm>
            <a:off x="4004800" y="3393251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98" name="Google Shape;698;p72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D8D8D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9" name="Google Shape;699;p72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0" name="Google Shape;700;p72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701" name="Google Shape;701;p72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02" name="Google Shape;702;p72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03" name="Google Shape;703;p72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04" name="Google Shape;704;p72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05" name="Google Shape;705;p72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 with Image" showMasterSp="0">
  <p:cSld name="Title Slide Black with Image">
    <p:bg>
      <p:bgPr>
        <a:solidFill>
          <a:schemeClr val="dk1"/>
        </a:soli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, logo&#10;&#10;Description automatically generated" id="707" name="Google Shape;70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0773" y="4142660"/>
            <a:ext cx="3439708" cy="712157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73"/>
          <p:cNvSpPr/>
          <p:nvPr>
            <p:ph idx="2" type="pic"/>
          </p:nvPr>
        </p:nvSpPr>
        <p:spPr>
          <a:xfrm>
            <a:off x="4570593" y="297873"/>
            <a:ext cx="4573350" cy="4845600"/>
          </a:xfrm>
          <a:prstGeom prst="rect">
            <a:avLst/>
          </a:prstGeom>
          <a:noFill/>
          <a:ln>
            <a:noFill/>
          </a:ln>
        </p:spPr>
      </p:sp>
      <p:sp>
        <p:nvSpPr>
          <p:cNvPr id="709" name="Google Shape;709;p73"/>
          <p:cNvSpPr txBox="1"/>
          <p:nvPr>
            <p:ph type="ctrTitle"/>
          </p:nvPr>
        </p:nvSpPr>
        <p:spPr>
          <a:xfrm>
            <a:off x="339555" y="77170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 cap="non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0" name="Google Shape;710;p73"/>
          <p:cNvSpPr txBox="1"/>
          <p:nvPr>
            <p:ph idx="1" type="subTitle"/>
          </p:nvPr>
        </p:nvSpPr>
        <p:spPr>
          <a:xfrm>
            <a:off x="339555" y="32001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D8D8D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11" name="Google Shape;711;p73"/>
          <p:cNvSpPr txBox="1"/>
          <p:nvPr>
            <p:ph idx="10" type="dt"/>
          </p:nvPr>
        </p:nvSpPr>
        <p:spPr>
          <a:xfrm>
            <a:off x="339555" y="198174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12" name="Google Shape;712;p73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D8D8D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3" name="Google Shape;713;p73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14" name="Google Shape;714;p73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715" name="Google Shape;715;p73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16" name="Google Shape;716;p73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17" name="Google Shape;717;p73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18" name="Google Shape;718;p73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19" name="Google Shape;719;p73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cxnSp>
        <p:nvCxnSpPr>
          <p:cNvPr id="720" name="Google Shape;720;p73"/>
          <p:cNvCxnSpPr/>
          <p:nvPr/>
        </p:nvCxnSpPr>
        <p:spPr>
          <a:xfrm>
            <a:off x="339555" y="1877291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Black with Image" showMasterSp="0">
  <p:cSld name="1_Title Slide Black with Image">
    <p:bg>
      <p:bgPr>
        <a:solidFill>
          <a:schemeClr val="dk1"/>
        </a:soli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, logo&#10;&#10;Description automatically generated" id="722" name="Google Shape;722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0773" y="4142660"/>
            <a:ext cx="3439708" cy="712157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74"/>
          <p:cNvSpPr txBox="1"/>
          <p:nvPr>
            <p:ph type="ctrTitle"/>
          </p:nvPr>
        </p:nvSpPr>
        <p:spPr>
          <a:xfrm>
            <a:off x="339555" y="77170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 cap="non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4" name="Google Shape;724;p74"/>
          <p:cNvSpPr txBox="1"/>
          <p:nvPr>
            <p:ph idx="1" type="subTitle"/>
          </p:nvPr>
        </p:nvSpPr>
        <p:spPr>
          <a:xfrm>
            <a:off x="339555" y="32001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D8D8D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25" name="Google Shape;725;p74"/>
          <p:cNvSpPr txBox="1"/>
          <p:nvPr>
            <p:ph idx="10" type="dt"/>
          </p:nvPr>
        </p:nvSpPr>
        <p:spPr>
          <a:xfrm>
            <a:off x="339555" y="198174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26" name="Google Shape;726;p74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D8D8D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7" name="Google Shape;727;p74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28" name="Google Shape;728;p74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729" name="Google Shape;729;p74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30" name="Google Shape;730;p74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31" name="Google Shape;731;p74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32" name="Google Shape;732;p74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33" name="Google Shape;733;p74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734" name="Google Shape;734;p74"/>
          <p:cNvSpPr/>
          <p:nvPr>
            <p:ph idx="2" type="pic"/>
          </p:nvPr>
        </p:nvSpPr>
        <p:spPr>
          <a:xfrm>
            <a:off x="4599761" y="306340"/>
            <a:ext cx="4544325" cy="4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cxnSp>
        <p:nvCxnSpPr>
          <p:cNvPr id="735" name="Google Shape;735;p74"/>
          <p:cNvCxnSpPr/>
          <p:nvPr/>
        </p:nvCxnSpPr>
        <p:spPr>
          <a:xfrm>
            <a:off x="339555" y="1877291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_Menu">
  <p:cSld name="1_Title and Content_Menu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75"/>
          <p:cNvSpPr txBox="1"/>
          <p:nvPr>
            <p:ph idx="1" type="body"/>
          </p:nvPr>
        </p:nvSpPr>
        <p:spPr>
          <a:xfrm>
            <a:off x="194911" y="1323311"/>
            <a:ext cx="8677350" cy="3182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8" name="Google Shape;738;p75"/>
          <p:cNvSpPr txBox="1"/>
          <p:nvPr>
            <p:ph idx="2" type="body"/>
          </p:nvPr>
        </p:nvSpPr>
        <p:spPr>
          <a:xfrm>
            <a:off x="5555772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9" name="Google Shape;739;p75"/>
          <p:cNvSpPr txBox="1"/>
          <p:nvPr>
            <p:ph idx="3" type="body"/>
          </p:nvPr>
        </p:nvSpPr>
        <p:spPr>
          <a:xfrm>
            <a:off x="6681168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0" name="Google Shape;740;p75"/>
          <p:cNvSpPr txBox="1"/>
          <p:nvPr>
            <p:ph idx="4" type="body"/>
          </p:nvPr>
        </p:nvSpPr>
        <p:spPr>
          <a:xfrm>
            <a:off x="7806564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1" name="Google Shape;741;p75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2" name="Google Shape;742;p75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43" name="Google Shape;743;p75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744" name="Google Shape;744;p75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_Menu">
  <p:cSld name="Title and Content_Menu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6"/>
          <p:cNvSpPr txBox="1"/>
          <p:nvPr>
            <p:ph idx="1" type="body"/>
          </p:nvPr>
        </p:nvSpPr>
        <p:spPr>
          <a:xfrm>
            <a:off x="194911" y="1323311"/>
            <a:ext cx="8677350" cy="31828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7" name="Google Shape;747;p76"/>
          <p:cNvSpPr txBox="1"/>
          <p:nvPr>
            <p:ph idx="2" type="body"/>
          </p:nvPr>
        </p:nvSpPr>
        <p:spPr>
          <a:xfrm>
            <a:off x="5555772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8" name="Google Shape;748;p76"/>
          <p:cNvSpPr txBox="1"/>
          <p:nvPr>
            <p:ph idx="3" type="body"/>
          </p:nvPr>
        </p:nvSpPr>
        <p:spPr>
          <a:xfrm>
            <a:off x="6681168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9" name="Google Shape;749;p76"/>
          <p:cNvSpPr txBox="1"/>
          <p:nvPr>
            <p:ph idx="4" type="body"/>
          </p:nvPr>
        </p:nvSpPr>
        <p:spPr>
          <a:xfrm>
            <a:off x="7806564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0" name="Google Shape;750;p76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1" name="Google Shape;751;p76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2" name="Google Shape;752;p76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753" name="Google Shape;753;p76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77"/>
          <p:cNvSpPr txBox="1"/>
          <p:nvPr>
            <p:ph type="title"/>
          </p:nvPr>
        </p:nvSpPr>
        <p:spPr>
          <a:xfrm>
            <a:off x="194911" y="1282303"/>
            <a:ext cx="7049700" cy="21395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sz="30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6" name="Google Shape;756;p77"/>
          <p:cNvSpPr txBox="1"/>
          <p:nvPr>
            <p:ph idx="1" type="body"/>
          </p:nvPr>
        </p:nvSpPr>
        <p:spPr>
          <a:xfrm>
            <a:off x="194911" y="3442097"/>
            <a:ext cx="7049700" cy="1125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7" name="Google Shape;757;p77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8" name="Google Shape;758;p77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9" name="Google Shape;759;p77"/>
          <p:cNvCxnSpPr/>
          <p:nvPr/>
        </p:nvCxnSpPr>
        <p:spPr>
          <a:xfrm>
            <a:off x="271822" y="3442097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" showMasterSp="0">
  <p:cSld name="Section Header_ALT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8"/>
          <p:cNvSpPr txBox="1"/>
          <p:nvPr>
            <p:ph type="ctrTitle"/>
          </p:nvPr>
        </p:nvSpPr>
        <p:spPr>
          <a:xfrm>
            <a:off x="720391" y="2420560"/>
            <a:ext cx="6577875" cy="9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sz="3000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2" name="Google Shape;762;p78"/>
          <p:cNvSpPr txBox="1"/>
          <p:nvPr>
            <p:ph idx="1" type="subTitle"/>
          </p:nvPr>
        </p:nvSpPr>
        <p:spPr>
          <a:xfrm>
            <a:off x="720391" y="3335474"/>
            <a:ext cx="65778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63" name="Google Shape;763;p78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4" name="Google Shape;764;p78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65" name="Google Shape;765;p78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766" name="Google Shape;766;p78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67" name="Google Shape;767;p78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68" name="Google Shape;768;p78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69" name="Google Shape;769;p78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70" name="Google Shape;770;p78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cxnSp>
        <p:nvCxnSpPr>
          <p:cNvPr id="771" name="Google Shape;771;p78"/>
          <p:cNvCxnSpPr/>
          <p:nvPr/>
        </p:nvCxnSpPr>
        <p:spPr>
          <a:xfrm>
            <a:off x="796755" y="3329602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wo Content">
  <p:cSld name="3_Two Content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79"/>
          <p:cNvSpPr/>
          <p:nvPr>
            <p:ph idx="2" type="pic"/>
          </p:nvPr>
        </p:nvSpPr>
        <p:spPr>
          <a:xfrm>
            <a:off x="0" y="271463"/>
            <a:ext cx="9144000" cy="163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74" name="Google Shape;774;p79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5" name="Google Shape;775;p79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6" name="Google Shape;776;p79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777" name="Google Shape;777;p79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78" name="Google Shape;778;p79"/>
          <p:cNvSpPr txBox="1"/>
          <p:nvPr>
            <p:ph idx="1" type="body"/>
          </p:nvPr>
        </p:nvSpPr>
        <p:spPr>
          <a:xfrm>
            <a:off x="194911" y="1246281"/>
            <a:ext cx="8677350" cy="32564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0"/>
          <p:cNvSpPr/>
          <p:nvPr>
            <p:ph idx="2" type="pic"/>
          </p:nvPr>
        </p:nvSpPr>
        <p:spPr>
          <a:xfrm>
            <a:off x="0" y="271463"/>
            <a:ext cx="9144000" cy="163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781" name="Google Shape;781;p80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2" name="Google Shape;782;p80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3" name="Google Shape;783;p80"/>
          <p:cNvSpPr txBox="1"/>
          <p:nvPr>
            <p:ph idx="1" type="body"/>
          </p:nvPr>
        </p:nvSpPr>
        <p:spPr>
          <a:xfrm>
            <a:off x="194912" y="1396999"/>
            <a:ext cx="4190175" cy="310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4" name="Google Shape;784;p80"/>
          <p:cNvSpPr txBox="1"/>
          <p:nvPr>
            <p:ph idx="3" type="body"/>
          </p:nvPr>
        </p:nvSpPr>
        <p:spPr>
          <a:xfrm>
            <a:off x="4628244" y="1397000"/>
            <a:ext cx="4243950" cy="3105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85" name="Google Shape;785;p80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786" name="Google Shape;786;p80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81"/>
          <p:cNvSpPr txBox="1"/>
          <p:nvPr>
            <p:ph idx="1" type="body"/>
          </p:nvPr>
        </p:nvSpPr>
        <p:spPr>
          <a:xfrm>
            <a:off x="194910" y="1304240"/>
            <a:ext cx="4157100" cy="50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1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89" name="Google Shape;789;p81"/>
          <p:cNvSpPr txBox="1"/>
          <p:nvPr>
            <p:ph idx="2" type="body"/>
          </p:nvPr>
        </p:nvSpPr>
        <p:spPr>
          <a:xfrm>
            <a:off x="194911" y="1806942"/>
            <a:ext cx="4157100" cy="2716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 sz="1500"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 sz="1400"/>
            </a:lvl2pPr>
            <a:lvl3pPr indent="-292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 sz="1200"/>
            </a:lvl3pPr>
            <a:lvl4pPr indent="-2857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4pPr>
            <a:lvl5pPr indent="-2857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0" name="Google Shape;790;p81"/>
          <p:cNvSpPr txBox="1"/>
          <p:nvPr>
            <p:ph idx="3" type="body"/>
          </p:nvPr>
        </p:nvSpPr>
        <p:spPr>
          <a:xfrm>
            <a:off x="4677116" y="1318451"/>
            <a:ext cx="4195125" cy="50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1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91" name="Google Shape;791;p81"/>
          <p:cNvSpPr txBox="1"/>
          <p:nvPr>
            <p:ph idx="4" type="body"/>
          </p:nvPr>
        </p:nvSpPr>
        <p:spPr>
          <a:xfrm>
            <a:off x="4677116" y="1806942"/>
            <a:ext cx="4195125" cy="2716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 sz="1500"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 sz="1400"/>
            </a:lvl2pPr>
            <a:lvl3pPr indent="-292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 sz="1200"/>
            </a:lvl3pPr>
            <a:lvl4pPr indent="-2857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4pPr>
            <a:lvl5pPr indent="-2857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2" name="Google Shape;792;p81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81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4" name="Google Shape;794;p81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95" name="Google Shape;795;p81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" showMasterSp="0">
  <p:cSld name="Section Divider 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9"/>
          <p:cNvSpPr txBox="1"/>
          <p:nvPr>
            <p:ph idx="1" type="body"/>
          </p:nvPr>
        </p:nvSpPr>
        <p:spPr>
          <a:xfrm>
            <a:off x="1163241" y="2596169"/>
            <a:ext cx="6803325" cy="448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type="title"/>
          </p:nvPr>
        </p:nvSpPr>
        <p:spPr>
          <a:xfrm>
            <a:off x="215693" y="1787236"/>
            <a:ext cx="8677350" cy="7845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arlow Condensed"/>
              <a:buNone/>
              <a:defRPr sz="45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9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9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79" name="Google Shape;79;p9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0" name="Google Shape;80;p9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1" name="Google Shape;81;p9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2" name="Google Shape;82;p9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82"/>
          <p:cNvSpPr txBox="1"/>
          <p:nvPr>
            <p:ph idx="1" type="body"/>
          </p:nvPr>
        </p:nvSpPr>
        <p:spPr>
          <a:xfrm>
            <a:off x="194910" y="1304240"/>
            <a:ext cx="8677350" cy="50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1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798" name="Google Shape;798;p82"/>
          <p:cNvSpPr txBox="1"/>
          <p:nvPr>
            <p:ph idx="2" type="body"/>
          </p:nvPr>
        </p:nvSpPr>
        <p:spPr>
          <a:xfrm>
            <a:off x="194911" y="1806942"/>
            <a:ext cx="8677350" cy="2716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 sz="1500"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 sz="1400"/>
            </a:lvl2pPr>
            <a:lvl3pPr indent="-292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 sz="1200"/>
            </a:lvl3pPr>
            <a:lvl4pPr indent="-2857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4pPr>
            <a:lvl5pPr indent="-2857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9" name="Google Shape;799;p82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0" name="Google Shape;800;p82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1" name="Google Shape;801;p82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02" name="Google Shape;802;p82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83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5" name="Google Shape;805;p83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4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8" name="Google Shape;808;p84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9" name="Google Shape;809;p84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810" name="Google Shape;810;p84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11" name="Google Shape;811;p84"/>
          <p:cNvSpPr txBox="1"/>
          <p:nvPr>
            <p:ph idx="1" type="body"/>
          </p:nvPr>
        </p:nvSpPr>
        <p:spPr>
          <a:xfrm>
            <a:off x="194912" y="1059872"/>
            <a:ext cx="4370175" cy="34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2" name="Google Shape;812;p84"/>
          <p:cNvSpPr/>
          <p:nvPr>
            <p:ph idx="2" type="pic"/>
          </p:nvPr>
        </p:nvSpPr>
        <p:spPr>
          <a:xfrm>
            <a:off x="4906237" y="1073684"/>
            <a:ext cx="3966075" cy="31171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85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5" name="Google Shape;815;p85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6" name="Google Shape;816;p85"/>
          <p:cNvSpPr/>
          <p:nvPr/>
        </p:nvSpPr>
        <p:spPr>
          <a:xfrm>
            <a:off x="252947" y="3512126"/>
            <a:ext cx="903825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EXAMPLE.1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85"/>
          <p:cNvSpPr/>
          <p:nvPr/>
        </p:nvSpPr>
        <p:spPr>
          <a:xfrm>
            <a:off x="3129335" y="3512126"/>
            <a:ext cx="903825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EXAMPLE.2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85"/>
          <p:cNvSpPr/>
          <p:nvPr/>
        </p:nvSpPr>
        <p:spPr>
          <a:xfrm>
            <a:off x="6000982" y="3512126"/>
            <a:ext cx="903825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EXAMPLE.3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85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820" name="Google Shape;820;p85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21" name="Google Shape;821;p85"/>
          <p:cNvSpPr/>
          <p:nvPr>
            <p:ph idx="2" type="pic"/>
          </p:nvPr>
        </p:nvSpPr>
        <p:spPr>
          <a:xfrm>
            <a:off x="251927" y="1073467"/>
            <a:ext cx="2657475" cy="2283525"/>
          </a:xfrm>
          <a:prstGeom prst="rect">
            <a:avLst/>
          </a:prstGeom>
          <a:noFill/>
          <a:ln>
            <a:noFill/>
          </a:ln>
        </p:spPr>
      </p:sp>
      <p:sp>
        <p:nvSpPr>
          <p:cNvPr id="822" name="Google Shape;822;p85"/>
          <p:cNvSpPr/>
          <p:nvPr>
            <p:ph idx="3" type="pic"/>
          </p:nvPr>
        </p:nvSpPr>
        <p:spPr>
          <a:xfrm>
            <a:off x="3129335" y="1073467"/>
            <a:ext cx="2657475" cy="2283525"/>
          </a:xfrm>
          <a:prstGeom prst="rect">
            <a:avLst/>
          </a:prstGeom>
          <a:noFill/>
          <a:ln>
            <a:noFill/>
          </a:ln>
        </p:spPr>
      </p:sp>
      <p:sp>
        <p:nvSpPr>
          <p:cNvPr id="823" name="Google Shape;823;p85"/>
          <p:cNvSpPr/>
          <p:nvPr>
            <p:ph idx="4" type="pic"/>
          </p:nvPr>
        </p:nvSpPr>
        <p:spPr>
          <a:xfrm>
            <a:off x="6009694" y="1073467"/>
            <a:ext cx="2657475" cy="2283525"/>
          </a:xfrm>
          <a:prstGeom prst="rect">
            <a:avLst/>
          </a:prstGeom>
          <a:noFill/>
          <a:ln>
            <a:noFill/>
          </a:ln>
        </p:spPr>
      </p:sp>
      <p:sp>
        <p:nvSpPr>
          <p:cNvPr id="824" name="Google Shape;824;p85"/>
          <p:cNvSpPr txBox="1"/>
          <p:nvPr>
            <p:ph idx="1" type="body"/>
          </p:nvPr>
        </p:nvSpPr>
        <p:spPr>
          <a:xfrm>
            <a:off x="251926" y="3878937"/>
            <a:ext cx="2657475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0" i="0" sz="900"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5" name="Google Shape;825;p85"/>
          <p:cNvSpPr txBox="1"/>
          <p:nvPr>
            <p:ph idx="5" type="body"/>
          </p:nvPr>
        </p:nvSpPr>
        <p:spPr>
          <a:xfrm>
            <a:off x="3129335" y="3878937"/>
            <a:ext cx="2657475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0" i="0" sz="900"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6" name="Google Shape;826;p85"/>
          <p:cNvSpPr txBox="1"/>
          <p:nvPr>
            <p:ph idx="6" type="body"/>
          </p:nvPr>
        </p:nvSpPr>
        <p:spPr>
          <a:xfrm>
            <a:off x="6024077" y="3878937"/>
            <a:ext cx="2657475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0" i="0" sz="900"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_ALT" showMasterSp="0">
  <p:cSld name="Closing Slide_ALT">
    <p:bg>
      <p:bgPr>
        <a:solidFill>
          <a:schemeClr val="dk1"/>
        </a:solidFill>
      </p:bgPr>
    </p:bg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86"/>
          <p:cNvSpPr txBox="1"/>
          <p:nvPr>
            <p:ph type="title"/>
          </p:nvPr>
        </p:nvSpPr>
        <p:spPr>
          <a:xfrm>
            <a:off x="550069" y="3512127"/>
            <a:ext cx="8043975" cy="1169775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erdana"/>
              <a:buNone/>
              <a:defRPr b="0" i="0" sz="1400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9" name="Google Shape;829;p86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0" name="Google Shape;830;p86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31" name="Google Shape;831;p86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832" name="Google Shape;832;p86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33" name="Google Shape;833;p86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34" name="Google Shape;834;p86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35" name="Google Shape;835;p86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36" name="Google Shape;836;p86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descr="Text, logo&#10;&#10;Description automatically generated" id="837" name="Google Shape;837;p8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92" y="1788950"/>
            <a:ext cx="7561815" cy="15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osing Slide_Y+W" showMasterSp="0">
  <p:cSld name="1_Closing Slide_Y+W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7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0" name="Google Shape;840;p87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41" name="Google Shape;841;p87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842" name="Google Shape;842;p87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43" name="Google Shape;843;p87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44" name="Google Shape;844;p87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45" name="Google Shape;845;p87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46" name="Google Shape;846;p87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847" name="Google Shape;847;p87" title="University of Waterloo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2548" y="1170677"/>
            <a:ext cx="4318902" cy="280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osing Slide_Y+W_ALT" showMasterSp="0">
  <p:cSld name="1_Closing Slide_Y+W_ALT">
    <p:bg>
      <p:bgPr>
        <a:solidFill>
          <a:schemeClr val="dk1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8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0" name="Google Shape;850;p88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51" name="Google Shape;851;p88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852" name="Google Shape;852;p88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53" name="Google Shape;853;p88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54" name="Google Shape;854;p88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55" name="Google Shape;855;p88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56" name="Google Shape;856;p88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857" name="Google Shape;857;p88"/>
          <p:cNvSpPr txBox="1"/>
          <p:nvPr/>
        </p:nvSpPr>
        <p:spPr>
          <a:xfrm>
            <a:off x="3638550" y="5435600"/>
            <a:ext cx="138600" cy="2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58" name="Google Shape;858;p88" title="University of Waterloo"/>
          <p:cNvPicPr preferRelativeResize="0"/>
          <p:nvPr/>
        </p:nvPicPr>
        <p:blipFill rotWithShape="1">
          <a:blip r:embed="rId2">
            <a:alphaModFix/>
          </a:blip>
          <a:srcRect b="13980" l="13987" r="13980" t="13987"/>
          <a:stretch/>
        </p:blipFill>
        <p:spPr>
          <a:xfrm>
            <a:off x="3011982" y="1558482"/>
            <a:ext cx="3120034" cy="202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89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1" name="Google Shape;861;p89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2">
  <p:cSld name="SECTION_HEADER_2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0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4" name="Google Shape;864;p90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3">
  <p:cSld name="SECTION_HEADER_3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91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67" name="Google Shape;867;p91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2" showMasterSp="0">
  <p:cSld name="Section Divider 2">
    <p:bg>
      <p:bgPr>
        <a:solidFill>
          <a:schemeClr val="accen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 txBox="1"/>
          <p:nvPr>
            <p:ph idx="1" type="body"/>
          </p:nvPr>
        </p:nvSpPr>
        <p:spPr>
          <a:xfrm>
            <a:off x="1163241" y="2596169"/>
            <a:ext cx="6803325" cy="448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0"/>
          <p:cNvSpPr txBox="1"/>
          <p:nvPr>
            <p:ph type="title"/>
          </p:nvPr>
        </p:nvSpPr>
        <p:spPr>
          <a:xfrm>
            <a:off x="215693" y="1787236"/>
            <a:ext cx="8677350" cy="7845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arlow Condensed"/>
              <a:buNone/>
              <a:defRPr sz="45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0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9" name="Google Shape;89;p10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90" name="Google Shape;90;p10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1" name="Google Shape;91;p10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2" name="Google Shape;92;p10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3" name="Google Shape;93;p10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4" name="Google Shape;94;p10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4">
  <p:cSld name="SECTION_HEADER_4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2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0" name="Google Shape;870;p92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5">
  <p:cSld name="SECTION_HEADER_5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93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3" name="Google Shape;873;p93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6">
  <p:cSld name="SECTION_HEADER_6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4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76" name="Google Shape;876;p94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39.xml"/><Relationship Id="rId20" Type="http://schemas.openxmlformats.org/officeDocument/2006/relationships/slideLayout" Target="../slideLayouts/slideLayout19.xml"/><Relationship Id="rId42" Type="http://schemas.openxmlformats.org/officeDocument/2006/relationships/slideLayout" Target="../slideLayouts/slideLayout41.xml"/><Relationship Id="rId41" Type="http://schemas.openxmlformats.org/officeDocument/2006/relationships/slideLayout" Target="../slideLayouts/slideLayout40.xml"/><Relationship Id="rId22" Type="http://schemas.openxmlformats.org/officeDocument/2006/relationships/slideLayout" Target="../slideLayouts/slideLayout21.xml"/><Relationship Id="rId44" Type="http://schemas.openxmlformats.org/officeDocument/2006/relationships/slideLayout" Target="../slideLayouts/slideLayout43.xml"/><Relationship Id="rId21" Type="http://schemas.openxmlformats.org/officeDocument/2006/relationships/slideLayout" Target="../slideLayouts/slideLayout20.xml"/><Relationship Id="rId43" Type="http://schemas.openxmlformats.org/officeDocument/2006/relationships/slideLayout" Target="../slideLayouts/slideLayout42.xml"/><Relationship Id="rId24" Type="http://schemas.openxmlformats.org/officeDocument/2006/relationships/slideLayout" Target="../slideLayouts/slideLayout23.xml"/><Relationship Id="rId46" Type="http://schemas.openxmlformats.org/officeDocument/2006/relationships/slideLayout" Target="../slideLayouts/slideLayout45.xml"/><Relationship Id="rId23" Type="http://schemas.openxmlformats.org/officeDocument/2006/relationships/slideLayout" Target="../slideLayouts/slideLayout22.xml"/><Relationship Id="rId45" Type="http://schemas.openxmlformats.org/officeDocument/2006/relationships/slideLayout" Target="../slideLayouts/slideLayout44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47" Type="http://schemas.openxmlformats.org/officeDocument/2006/relationships/theme" Target="../theme/theme2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39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15.xml"/><Relationship Id="rId38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84.xml"/><Relationship Id="rId42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85.xml"/><Relationship Id="rId44" Type="http://schemas.openxmlformats.org/officeDocument/2006/relationships/slideLayout" Target="../slideLayouts/slideLayout88.xml"/><Relationship Id="rId43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0.xml"/><Relationship Id="rId45" Type="http://schemas.openxmlformats.org/officeDocument/2006/relationships/slideLayout" Target="../slideLayouts/slideLayout89.xml"/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48" Type="http://schemas.openxmlformats.org/officeDocument/2006/relationships/slideLayout" Target="../slideLayouts/slideLayout92.xml"/><Relationship Id="rId47" Type="http://schemas.openxmlformats.org/officeDocument/2006/relationships/slideLayout" Target="../slideLayouts/slideLayout91.xml"/><Relationship Id="rId49" Type="http://schemas.openxmlformats.org/officeDocument/2006/relationships/theme" Target="../theme/theme1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75.xml"/><Relationship Id="rId30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77.xml"/><Relationship Id="rId32" Type="http://schemas.openxmlformats.org/officeDocument/2006/relationships/slideLayout" Target="../slideLayouts/slideLayout76.xml"/><Relationship Id="rId35" Type="http://schemas.openxmlformats.org/officeDocument/2006/relationships/slideLayout" Target="../slideLayouts/slideLayout79.xml"/><Relationship Id="rId34" Type="http://schemas.openxmlformats.org/officeDocument/2006/relationships/slideLayout" Target="../slideLayouts/slideLayout78.xml"/><Relationship Id="rId37" Type="http://schemas.openxmlformats.org/officeDocument/2006/relationships/slideLayout" Target="../slideLayouts/slideLayout81.xml"/><Relationship Id="rId36" Type="http://schemas.openxmlformats.org/officeDocument/2006/relationships/slideLayout" Target="../slideLayouts/slideLayout80.xml"/><Relationship Id="rId39" Type="http://schemas.openxmlformats.org/officeDocument/2006/relationships/slideLayout" Target="../slideLayouts/slideLayout83.xml"/><Relationship Id="rId38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64.xml"/><Relationship Id="rId22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65.xml"/><Relationship Id="rId24" Type="http://schemas.openxmlformats.org/officeDocument/2006/relationships/slideLayout" Target="../slideLayouts/slideLayout68.xml"/><Relationship Id="rId23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0.xml"/><Relationship Id="rId25" Type="http://schemas.openxmlformats.org/officeDocument/2006/relationships/slideLayout" Target="../slideLayouts/slideLayout69.xml"/><Relationship Id="rId28" Type="http://schemas.openxmlformats.org/officeDocument/2006/relationships/slideLayout" Target="../slideLayouts/slideLayout72.xml"/><Relationship Id="rId27" Type="http://schemas.openxmlformats.org/officeDocument/2006/relationships/slideLayout" Target="../slideLayouts/slideLayout71.xml"/><Relationship Id="rId29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58.xml"/><Relationship Id="rId17" Type="http://schemas.openxmlformats.org/officeDocument/2006/relationships/slideLayout" Target="../slideLayouts/slideLayout61.xml"/><Relationship Id="rId16" Type="http://schemas.openxmlformats.org/officeDocument/2006/relationships/slideLayout" Target="../slideLayouts/slideLayout60.xml"/><Relationship Id="rId19" Type="http://schemas.openxmlformats.org/officeDocument/2006/relationships/slideLayout" Target="../slideLayouts/slideLayout63.xml"/><Relationship Id="rId18" Type="http://schemas.openxmlformats.org/officeDocument/2006/relationships/slideLayout" Target="../slideLayouts/slideLayout6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medium confidence"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950040" y="4504014"/>
            <a:ext cx="3094359" cy="63948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b="1" i="0" sz="3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94911" y="1059872"/>
            <a:ext cx="8677350" cy="34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" name="Google Shape;11;p1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12" name="Google Shape;12;p1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cxnSp>
        <p:nvCxnSpPr>
          <p:cNvPr id="17" name="Google Shape;17;p1"/>
          <p:cNvCxnSpPr/>
          <p:nvPr/>
        </p:nvCxnSpPr>
        <p:spPr>
          <a:xfrm>
            <a:off x="283086" y="899555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  <p:sldLayoutId id="2147483683" r:id="rId37"/>
    <p:sldLayoutId id="2147483684" r:id="rId38"/>
    <p:sldLayoutId id="2147483685" r:id="rId39"/>
    <p:sldLayoutId id="2147483686" r:id="rId40"/>
    <p:sldLayoutId id="2147483687" r:id="rId41"/>
    <p:sldLayoutId id="2147483688" r:id="rId42"/>
    <p:sldLayoutId id="2147483689" r:id="rId43"/>
    <p:sldLayoutId id="2147483690" r:id="rId44"/>
    <p:sldLayoutId id="2147483691" r:id="rId45"/>
    <p:sldLayoutId id="2147483692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medium confidence" id="439" name="Google Shape;439;p4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950040" y="4504014"/>
            <a:ext cx="3094359" cy="63948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7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b="1" i="0" sz="3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1" name="Google Shape;441;p47"/>
          <p:cNvSpPr txBox="1"/>
          <p:nvPr>
            <p:ph idx="1" type="body"/>
          </p:nvPr>
        </p:nvSpPr>
        <p:spPr>
          <a:xfrm>
            <a:off x="194911" y="1059872"/>
            <a:ext cx="8677350" cy="34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42" name="Google Shape;442;p47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43" name="Google Shape;443;p47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44" name="Google Shape;444;p47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445" name="Google Shape;445;p47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46" name="Google Shape;446;p47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47" name="Google Shape;447;p47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48" name="Google Shape;448;p47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49" name="Google Shape;449;p47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cxnSp>
        <p:nvCxnSpPr>
          <p:cNvPr id="450" name="Google Shape;450;p47"/>
          <p:cNvCxnSpPr/>
          <p:nvPr/>
        </p:nvCxnSpPr>
        <p:spPr>
          <a:xfrm>
            <a:off x="283086" y="899555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  <p:sldLayoutId id="2147483703" r:id="rId12"/>
    <p:sldLayoutId id="2147483704" r:id="rId13"/>
    <p:sldLayoutId id="2147483705" r:id="rId14"/>
    <p:sldLayoutId id="2147483706" r:id="rId15"/>
    <p:sldLayoutId id="2147483707" r:id="rId16"/>
    <p:sldLayoutId id="2147483708" r:id="rId17"/>
    <p:sldLayoutId id="2147483709" r:id="rId18"/>
    <p:sldLayoutId id="2147483710" r:id="rId19"/>
    <p:sldLayoutId id="2147483711" r:id="rId20"/>
    <p:sldLayoutId id="2147483712" r:id="rId21"/>
    <p:sldLayoutId id="2147483713" r:id="rId22"/>
    <p:sldLayoutId id="2147483714" r:id="rId23"/>
    <p:sldLayoutId id="2147483715" r:id="rId24"/>
    <p:sldLayoutId id="2147483716" r:id="rId25"/>
    <p:sldLayoutId id="2147483717" r:id="rId26"/>
    <p:sldLayoutId id="2147483718" r:id="rId27"/>
    <p:sldLayoutId id="2147483719" r:id="rId28"/>
    <p:sldLayoutId id="2147483720" r:id="rId29"/>
    <p:sldLayoutId id="2147483721" r:id="rId30"/>
    <p:sldLayoutId id="2147483722" r:id="rId31"/>
    <p:sldLayoutId id="2147483723" r:id="rId32"/>
    <p:sldLayoutId id="2147483724" r:id="rId33"/>
    <p:sldLayoutId id="2147483725" r:id="rId34"/>
    <p:sldLayoutId id="2147483726" r:id="rId35"/>
    <p:sldLayoutId id="2147483727" r:id="rId36"/>
    <p:sldLayoutId id="2147483728" r:id="rId37"/>
    <p:sldLayoutId id="2147483729" r:id="rId38"/>
    <p:sldLayoutId id="2147483730" r:id="rId39"/>
    <p:sldLayoutId id="2147483731" r:id="rId40"/>
    <p:sldLayoutId id="2147483732" r:id="rId41"/>
    <p:sldLayoutId id="2147483733" r:id="rId42"/>
    <p:sldLayoutId id="2147483734" r:id="rId43"/>
    <p:sldLayoutId id="2147483735" r:id="rId44"/>
    <p:sldLayoutId id="2147483736" r:id="rId45"/>
    <p:sldLayoutId id="2147483737" r:id="rId46"/>
    <p:sldLayoutId id="2147483738" r:id="rId47"/>
    <p:sldLayoutId id="2147483739" r:id="rId4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n.wikipedia.org/wiki/Word2vec#:~:text=Word2vec%20is%20a%20technique%20in,text%20in%20a%20large%20corpus." TargetMode="External"/><Relationship Id="rId4" Type="http://schemas.openxmlformats.org/officeDocument/2006/relationships/hyperlink" Target="https://en.wikipedia.org/wiki/GloVe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arxiv.org/abs/1508.07909" TargetMode="External"/><Relationship Id="rId4" Type="http://schemas.openxmlformats.org/officeDocument/2006/relationships/hyperlink" Target="https://ieeexplore.ieee.org/abstract/document/6289079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www.youtube.com/watch?v=M05L1DhFqcw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www.youtube.com/watch?v=TMshhnrEXlg" TargetMode="External"/><Relationship Id="rId4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colab.research.google.com/drive/1z8BRrHtkZoQarYI_0pnqBq1NCRNNs2A9?usp=sharin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docs.google.com/spreadsheets/d/1GiAK04p0D_eAcre_qXxqKX3WxWorFHCPw2rZnPNV2Cg/edit?usp=sharing" TargetMode="External"/><Relationship Id="rId4" Type="http://schemas.openxmlformats.org/officeDocument/2006/relationships/hyperlink" Target="https://twitter.com/karpathy/status/1658161721251602432" TargetMode="External"/><Relationship Id="rId5" Type="http://schemas.openxmlformats.org/officeDocument/2006/relationships/image" Target="../media/image43.png"/><Relationship Id="rId6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twitter.com/amanrsanger/status/1657095380650311681?s=20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Relationship Id="rId4" Type="http://schemas.openxmlformats.org/officeDocument/2006/relationships/hyperlink" Target="https://neo4j.com/developer-blog/fine-tuning-retrieval-augmented-generation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1.png"/><Relationship Id="rId4" Type="http://schemas.openxmlformats.org/officeDocument/2006/relationships/image" Target="../media/image2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hyperlink" Target="https://arxiv.org/abs/2004.05150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5"/>
          <p:cNvSpPr txBox="1"/>
          <p:nvPr>
            <p:ph idx="12" type="sldNum"/>
          </p:nvPr>
        </p:nvSpPr>
        <p:spPr>
          <a:xfrm>
            <a:off x="8361312" y="4782923"/>
            <a:ext cx="415425" cy="18775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3" name="Google Shape;883;p95"/>
          <p:cNvSpPr/>
          <p:nvPr/>
        </p:nvSpPr>
        <p:spPr>
          <a:xfrm>
            <a:off x="1550963" y="3278530"/>
            <a:ext cx="5971725" cy="3395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Foundations of Large Language Models: Tools, Techniques, and Applications</a:t>
            </a:r>
            <a:endParaRPr b="1" i="0" sz="1400" u="none" cap="none" strike="noStrike">
              <a:solidFill>
                <a:schemeClr val="dk1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0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Tokens and Token Embeddings – Sparse Embeddings (aka. one-hot)</a:t>
            </a:r>
            <a:endParaRPr sz="1800"/>
          </a:p>
        </p:txBody>
      </p:sp>
      <p:graphicFrame>
        <p:nvGraphicFramePr>
          <p:cNvPr id="1000" name="Google Shape;1000;p104"/>
          <p:cNvGraphicFramePr/>
          <p:nvPr/>
        </p:nvGraphicFramePr>
        <p:xfrm>
          <a:off x="779650" y="209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{79184192-968C-4B2B-867E-0695AE08784B}</a:tableStyleId>
              </a:tblPr>
              <a:tblGrid>
                <a:gridCol w="797200"/>
                <a:gridCol w="797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runs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01" name="Google Shape;1001;p104"/>
          <p:cNvGraphicFramePr/>
          <p:nvPr/>
        </p:nvGraphicFramePr>
        <p:xfrm>
          <a:off x="3248175" y="2231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{79184192-968C-4B2B-867E-0695AE08784B}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1002" name="Google Shape;1002;p104"/>
          <p:cNvSpPr txBox="1"/>
          <p:nvPr/>
        </p:nvSpPr>
        <p:spPr>
          <a:xfrm>
            <a:off x="2992500" y="2813775"/>
            <a:ext cx="1659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sparse embedding for “dog”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003" name="Google Shape;1003;p104"/>
          <p:cNvCxnSpPr/>
          <p:nvPr/>
        </p:nvCxnSpPr>
        <p:spPr>
          <a:xfrm>
            <a:off x="5097950" y="2903050"/>
            <a:ext cx="1317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04" name="Google Shape;1004;p104"/>
          <p:cNvSpPr/>
          <p:nvPr/>
        </p:nvSpPr>
        <p:spPr>
          <a:xfrm>
            <a:off x="7033900" y="2406350"/>
            <a:ext cx="971400" cy="971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Language Model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05" name="Google Shape;1005;p104"/>
          <p:cNvSpPr txBox="1"/>
          <p:nvPr/>
        </p:nvSpPr>
        <p:spPr>
          <a:xfrm>
            <a:off x="2246700" y="4124725"/>
            <a:ext cx="4650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Problem:</a:t>
            </a: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Space complexity is O(n)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06" name="Google Shape;1006;p104"/>
          <p:cNvSpPr txBox="1"/>
          <p:nvPr/>
        </p:nvSpPr>
        <p:spPr>
          <a:xfrm>
            <a:off x="3818275" y="4377350"/>
            <a:ext cx="165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10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Tokens and Token Embeddings – Pre-trained Word Embeddings</a:t>
            </a:r>
            <a:endParaRPr sz="1800"/>
          </a:p>
        </p:txBody>
      </p:sp>
      <p:graphicFrame>
        <p:nvGraphicFramePr>
          <p:cNvPr id="1012" name="Google Shape;1012;p105"/>
          <p:cNvGraphicFramePr/>
          <p:nvPr/>
        </p:nvGraphicFramePr>
        <p:xfrm>
          <a:off x="779650" y="209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{79184192-968C-4B2B-867E-0695AE08784B}</a:tableStyleId>
              </a:tblPr>
              <a:tblGrid>
                <a:gridCol w="797200"/>
                <a:gridCol w="797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runs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13" name="Google Shape;1013;p105"/>
          <p:cNvSpPr txBox="1"/>
          <p:nvPr/>
        </p:nvSpPr>
        <p:spPr>
          <a:xfrm>
            <a:off x="3255050" y="2384150"/>
            <a:ext cx="2878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“The dog runs”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“I walk the dog”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“My dog runs outside often”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14" name="Google Shape;1014;p105"/>
          <p:cNvSpPr txBox="1"/>
          <p:nvPr/>
        </p:nvSpPr>
        <p:spPr>
          <a:xfrm>
            <a:off x="2757150" y="4124725"/>
            <a:ext cx="362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Idea</a:t>
            </a:r>
            <a:r>
              <a:rPr lang="en" sz="1800">
                <a:solidFill>
                  <a:srgbClr val="6AA84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:</a:t>
            </a: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Map words to continuous space using co-occurrence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15" name="Google Shape;1015;p105"/>
          <p:cNvSpPr/>
          <p:nvPr/>
        </p:nvSpPr>
        <p:spPr>
          <a:xfrm>
            <a:off x="6496650" y="1831850"/>
            <a:ext cx="2120400" cy="2120400"/>
          </a:xfrm>
          <a:prstGeom prst="ellipse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6" name="Google Shape;1016;p105"/>
          <p:cNvSpPr/>
          <p:nvPr/>
        </p:nvSpPr>
        <p:spPr>
          <a:xfrm>
            <a:off x="7007075" y="2352250"/>
            <a:ext cx="95400" cy="95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7" name="Google Shape;1017;p105"/>
          <p:cNvSpPr/>
          <p:nvPr/>
        </p:nvSpPr>
        <p:spPr>
          <a:xfrm>
            <a:off x="6811625" y="2637175"/>
            <a:ext cx="95400" cy="95400"/>
          </a:xfrm>
          <a:prstGeom prst="ellipse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8" name="Google Shape;1018;p105"/>
          <p:cNvSpPr/>
          <p:nvPr/>
        </p:nvSpPr>
        <p:spPr>
          <a:xfrm>
            <a:off x="7509150" y="3419050"/>
            <a:ext cx="95400" cy="954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9" name="Google Shape;1019;p105"/>
          <p:cNvSpPr/>
          <p:nvPr/>
        </p:nvSpPr>
        <p:spPr>
          <a:xfrm>
            <a:off x="7795575" y="3323650"/>
            <a:ext cx="95400" cy="95400"/>
          </a:xfrm>
          <a:prstGeom prst="ellipse">
            <a:avLst/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20" name="Google Shape;1020;p105"/>
          <p:cNvSpPr/>
          <p:nvPr/>
        </p:nvSpPr>
        <p:spPr>
          <a:xfrm>
            <a:off x="6945800" y="2916300"/>
            <a:ext cx="95400" cy="95400"/>
          </a:xfrm>
          <a:prstGeom prst="ellipse">
            <a:avLst/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21" name="Google Shape;1021;p105"/>
          <p:cNvSpPr txBox="1"/>
          <p:nvPr/>
        </p:nvSpPr>
        <p:spPr>
          <a:xfrm>
            <a:off x="7001725" y="2108550"/>
            <a:ext cx="45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22" name="Google Shape;1022;p105"/>
          <p:cNvSpPr txBox="1"/>
          <p:nvPr/>
        </p:nvSpPr>
        <p:spPr>
          <a:xfrm>
            <a:off x="6836500" y="2447638"/>
            <a:ext cx="45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dog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23" name="Google Shape;1023;p105"/>
          <p:cNvSpPr txBox="1"/>
          <p:nvPr/>
        </p:nvSpPr>
        <p:spPr>
          <a:xfrm>
            <a:off x="6706825" y="2896538"/>
            <a:ext cx="45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24" name="Google Shape;1024;p105"/>
          <p:cNvSpPr txBox="1"/>
          <p:nvPr/>
        </p:nvSpPr>
        <p:spPr>
          <a:xfrm>
            <a:off x="7314900" y="3427113"/>
            <a:ext cx="45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runs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25" name="Google Shape;1025;p105"/>
          <p:cNvSpPr txBox="1"/>
          <p:nvPr/>
        </p:nvSpPr>
        <p:spPr>
          <a:xfrm>
            <a:off x="7766100" y="3037563"/>
            <a:ext cx="451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walk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26" name="Google Shape;1026;p105"/>
          <p:cNvSpPr txBox="1"/>
          <p:nvPr/>
        </p:nvSpPr>
        <p:spPr>
          <a:xfrm>
            <a:off x="6238500" y="911100"/>
            <a:ext cx="263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Barlow Condensed"/>
                <a:ea typeface="Barlow Condensed"/>
                <a:cs typeface="Barlow Condensed"/>
                <a:sym typeface="Barlow Condensed"/>
              </a:rPr>
              <a:t>Useful links</a:t>
            </a:r>
            <a:endParaRPr sz="18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3"/>
              </a:rPr>
              <a:t>word2vec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4"/>
              </a:rPr>
              <a:t>GloVe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10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Tokens and Token Embeddings – Jointly Trained with Transformers</a:t>
            </a:r>
            <a:endParaRPr sz="1800"/>
          </a:p>
        </p:txBody>
      </p:sp>
      <p:graphicFrame>
        <p:nvGraphicFramePr>
          <p:cNvPr id="1032" name="Google Shape;1032;p106"/>
          <p:cNvGraphicFramePr/>
          <p:nvPr/>
        </p:nvGraphicFramePr>
        <p:xfrm>
          <a:off x="779650" y="2099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{79184192-968C-4B2B-867E-0695AE08784B}</a:tableStyleId>
              </a:tblPr>
              <a:tblGrid>
                <a:gridCol w="797200"/>
                <a:gridCol w="797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Index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runs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033" name="Google Shape;103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0350" y="2206641"/>
            <a:ext cx="2225350" cy="1683221"/>
          </a:xfrm>
          <a:prstGeom prst="rect">
            <a:avLst/>
          </a:prstGeom>
          <a:noFill/>
          <a:ln>
            <a:noFill/>
          </a:ln>
        </p:spPr>
      </p:pic>
      <p:sp>
        <p:nvSpPr>
          <p:cNvPr id="1034" name="Google Shape;1034;p106"/>
          <p:cNvSpPr txBox="1"/>
          <p:nvPr/>
        </p:nvSpPr>
        <p:spPr>
          <a:xfrm rot="-5400000">
            <a:off x="3436431" y="1998648"/>
            <a:ext cx="404700" cy="1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</a:t>
            </a:r>
            <a:endParaRPr b="1" sz="1000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035" name="Google Shape;1035;p106"/>
          <p:cNvCxnSpPr/>
          <p:nvPr/>
        </p:nvCxnSpPr>
        <p:spPr>
          <a:xfrm rot="10800000">
            <a:off x="5735700" y="2406075"/>
            <a:ext cx="898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6" name="Google Shape;1036;p106"/>
          <p:cNvSpPr txBox="1"/>
          <p:nvPr/>
        </p:nvSpPr>
        <p:spPr>
          <a:xfrm>
            <a:off x="6684050" y="2132750"/>
            <a:ext cx="17775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Idea:</a:t>
            </a: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Add a transformation before the model to turn an index into a continuous vector!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37" name="Google Shape;1037;p106"/>
          <p:cNvSpPr txBox="1"/>
          <p:nvPr/>
        </p:nvSpPr>
        <p:spPr>
          <a:xfrm>
            <a:off x="2246700" y="4124725"/>
            <a:ext cx="465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But wait, doesn’t this introduce the growing vocabulary problem again?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38" name="Google Shape;1038;p106"/>
          <p:cNvSpPr txBox="1"/>
          <p:nvPr/>
        </p:nvSpPr>
        <p:spPr>
          <a:xfrm>
            <a:off x="1714500" y="3006575"/>
            <a:ext cx="165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Tokens and Token Embeddings – Subword Encoding Techniques</a:t>
            </a:r>
            <a:endParaRPr sz="1800"/>
          </a:p>
        </p:txBody>
      </p:sp>
      <p:sp>
        <p:nvSpPr>
          <p:cNvPr id="1044" name="Google Shape;1044;p107"/>
          <p:cNvSpPr txBox="1"/>
          <p:nvPr/>
        </p:nvSpPr>
        <p:spPr>
          <a:xfrm>
            <a:off x="311700" y="4228275"/>
            <a:ext cx="3188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3"/>
              </a:rPr>
              <a:t>Byte-Pair Encoding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4"/>
              </a:rPr>
              <a:t>Word Piece Encoding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aphicFrame>
        <p:nvGraphicFramePr>
          <p:cNvPr id="1045" name="Google Shape;1045;p107"/>
          <p:cNvGraphicFramePr/>
          <p:nvPr/>
        </p:nvGraphicFramePr>
        <p:xfrm>
          <a:off x="448325" y="1779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{79184192-968C-4B2B-867E-0695AE08784B}</a:tableStyleId>
              </a:tblPr>
              <a:tblGrid>
                <a:gridCol w="797200"/>
                <a:gridCol w="7972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Word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Count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CCCC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there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that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46" name="Google Shape;1046;p107"/>
          <p:cNvSpPr txBox="1"/>
          <p:nvPr/>
        </p:nvSpPr>
        <p:spPr>
          <a:xfrm>
            <a:off x="2120350" y="2291625"/>
            <a:ext cx="1659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 h e &lt;/w&gt;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 h e r e &lt;/w&gt;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 h a t &lt;/w&gt;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47" name="Google Shape;1047;p107"/>
          <p:cNvSpPr txBox="1"/>
          <p:nvPr/>
        </p:nvSpPr>
        <p:spPr>
          <a:xfrm>
            <a:off x="4604150" y="1543800"/>
            <a:ext cx="4352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Condensed"/>
              <a:buAutoNum type="arabicPeriod"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Break words into letters (subwords).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Condensed"/>
              <a:buAutoNum type="arabicPeriod"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Identify most common spans.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Condensed"/>
              <a:buAutoNum type="arabicPeriod"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Merge the two subwords in the span.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Condensed"/>
              <a:buAutoNum type="arabicPeriod"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Repeat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48" name="Google Shape;1048;p107"/>
          <p:cNvSpPr txBox="1"/>
          <p:nvPr/>
        </p:nvSpPr>
        <p:spPr>
          <a:xfrm>
            <a:off x="4302075" y="2936200"/>
            <a:ext cx="1934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Initial subwords</a:t>
            </a:r>
            <a:endParaRPr b="1"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 h e &lt;/w&gt; r a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 e &lt;/w&gt; r a t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 e&lt;/w&gt; &lt;/w&gt; r a t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49" name="Google Shape;1049;p107"/>
          <p:cNvSpPr txBox="1"/>
          <p:nvPr/>
        </p:nvSpPr>
        <p:spPr>
          <a:xfrm>
            <a:off x="6827450" y="2936200"/>
            <a:ext cx="1934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Updated</a:t>
            </a:r>
            <a:r>
              <a:rPr b="1"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subwords</a:t>
            </a:r>
            <a:endParaRPr b="1"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highlight>
                  <a:srgbClr val="D9EAD3"/>
                </a:highlight>
                <a:latin typeface="Barlow Condensed"/>
                <a:ea typeface="Barlow Condensed"/>
                <a:cs typeface="Barlow Condensed"/>
                <a:sym typeface="Barlow Condensed"/>
              </a:rPr>
              <a:t>th</a:t>
            </a: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 e &lt;/w&gt; r a t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 </a:t>
            </a:r>
            <a:r>
              <a:rPr lang="en" sz="1600">
                <a:solidFill>
                  <a:schemeClr val="dk1"/>
                </a:solidFill>
                <a:highlight>
                  <a:srgbClr val="D9EAD3"/>
                </a:highlight>
                <a:latin typeface="Barlow Condensed"/>
                <a:ea typeface="Barlow Condensed"/>
                <a:cs typeface="Barlow Condensed"/>
                <a:sym typeface="Barlow Condensed"/>
              </a:rPr>
              <a:t>e&lt;/w&gt;</a:t>
            </a: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&lt;/w&gt; e r a t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 e&lt;/w&gt; </a:t>
            </a:r>
            <a:r>
              <a:rPr lang="en" sz="1600">
                <a:solidFill>
                  <a:schemeClr val="dk1"/>
                </a:solidFill>
                <a:highlight>
                  <a:srgbClr val="D9EAD3"/>
                </a:highlight>
                <a:latin typeface="Barlow Condensed"/>
                <a:ea typeface="Barlow Condensed"/>
                <a:cs typeface="Barlow Condensed"/>
                <a:sym typeface="Barlow Condensed"/>
              </a:rPr>
              <a:t>the</a:t>
            </a: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&lt;/w&gt; </a:t>
            </a: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 a t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50" name="Google Shape;1050;p107"/>
          <p:cNvSpPr txBox="1"/>
          <p:nvPr/>
        </p:nvSpPr>
        <p:spPr>
          <a:xfrm>
            <a:off x="311700" y="1143000"/>
            <a:ext cx="298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Byte-Pair Encoding Example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108"/>
          <p:cNvSpPr txBox="1"/>
          <p:nvPr/>
        </p:nvSpPr>
        <p:spPr>
          <a:xfrm>
            <a:off x="337225" y="2379900"/>
            <a:ext cx="773775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&lt;sos&gt;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108"/>
          <p:cNvSpPr/>
          <p:nvPr/>
        </p:nvSpPr>
        <p:spPr>
          <a:xfrm>
            <a:off x="1783700" y="2800350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108"/>
          <p:cNvSpPr/>
          <p:nvPr/>
        </p:nvSpPr>
        <p:spPr>
          <a:xfrm>
            <a:off x="1783700" y="2495550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108"/>
          <p:cNvSpPr/>
          <p:nvPr/>
        </p:nvSpPr>
        <p:spPr>
          <a:xfrm>
            <a:off x="1783700" y="2190750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108"/>
          <p:cNvSpPr/>
          <p:nvPr/>
        </p:nvSpPr>
        <p:spPr>
          <a:xfrm>
            <a:off x="1783700" y="1885950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108"/>
          <p:cNvSpPr/>
          <p:nvPr/>
        </p:nvSpPr>
        <p:spPr>
          <a:xfrm>
            <a:off x="1783700" y="3105150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1" name="Google Shape;1061;p108"/>
          <p:cNvCxnSpPr>
            <a:stCxn id="1055" idx="3"/>
            <a:endCxn id="1059" idx="2"/>
          </p:cNvCxnSpPr>
          <p:nvPr/>
        </p:nvCxnSpPr>
        <p:spPr>
          <a:xfrm flipH="1" rot="10800000">
            <a:off x="1111000" y="2006550"/>
            <a:ext cx="6726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2" name="Google Shape;1062;p108"/>
          <p:cNvCxnSpPr>
            <a:stCxn id="1055" idx="3"/>
            <a:endCxn id="1058" idx="2"/>
          </p:cNvCxnSpPr>
          <p:nvPr/>
        </p:nvCxnSpPr>
        <p:spPr>
          <a:xfrm flipH="1" rot="10800000">
            <a:off x="1111000" y="2311350"/>
            <a:ext cx="6726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3" name="Google Shape;1063;p108"/>
          <p:cNvCxnSpPr>
            <a:stCxn id="1055" idx="3"/>
            <a:endCxn id="1057" idx="2"/>
          </p:cNvCxnSpPr>
          <p:nvPr/>
        </p:nvCxnSpPr>
        <p:spPr>
          <a:xfrm>
            <a:off x="1111000" y="2616150"/>
            <a:ext cx="67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4" name="Google Shape;1064;p108"/>
          <p:cNvCxnSpPr>
            <a:stCxn id="1055" idx="3"/>
            <a:endCxn id="1056" idx="2"/>
          </p:cNvCxnSpPr>
          <p:nvPr/>
        </p:nvCxnSpPr>
        <p:spPr>
          <a:xfrm>
            <a:off x="1111000" y="2616150"/>
            <a:ext cx="6726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65" name="Google Shape;1065;p108"/>
          <p:cNvCxnSpPr>
            <a:stCxn id="1055" idx="3"/>
            <a:endCxn id="1060" idx="2"/>
          </p:cNvCxnSpPr>
          <p:nvPr/>
        </p:nvCxnSpPr>
        <p:spPr>
          <a:xfrm>
            <a:off x="1111000" y="2616150"/>
            <a:ext cx="6726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66" name="Google Shape;1066;p108"/>
          <p:cNvSpPr txBox="1"/>
          <p:nvPr/>
        </p:nvSpPr>
        <p:spPr>
          <a:xfrm>
            <a:off x="1414950" y="1107525"/>
            <a:ext cx="1168875" cy="634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Step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candidates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108"/>
          <p:cNvSpPr/>
          <p:nvPr/>
        </p:nvSpPr>
        <p:spPr>
          <a:xfrm>
            <a:off x="1909451" y="3606748"/>
            <a:ext cx="156600" cy="54112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108"/>
          <p:cNvSpPr/>
          <p:nvPr/>
        </p:nvSpPr>
        <p:spPr>
          <a:xfrm>
            <a:off x="2090102" y="4030320"/>
            <a:ext cx="156600" cy="11767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108"/>
          <p:cNvSpPr/>
          <p:nvPr/>
        </p:nvSpPr>
        <p:spPr>
          <a:xfrm>
            <a:off x="1728800" y="3922519"/>
            <a:ext cx="156600" cy="22522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108"/>
          <p:cNvSpPr/>
          <p:nvPr/>
        </p:nvSpPr>
        <p:spPr>
          <a:xfrm>
            <a:off x="1548150" y="3806966"/>
            <a:ext cx="156600" cy="34087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108"/>
          <p:cNvSpPr/>
          <p:nvPr/>
        </p:nvSpPr>
        <p:spPr>
          <a:xfrm>
            <a:off x="2270752" y="3714548"/>
            <a:ext cx="156600" cy="433575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108"/>
          <p:cNvSpPr txBox="1"/>
          <p:nvPr/>
        </p:nvSpPr>
        <p:spPr>
          <a:xfrm>
            <a:off x="1482400" y="423605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108"/>
          <p:cNvSpPr txBox="1"/>
          <p:nvPr/>
        </p:nvSpPr>
        <p:spPr>
          <a:xfrm>
            <a:off x="1682250" y="423605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108"/>
          <p:cNvSpPr txBox="1"/>
          <p:nvPr/>
        </p:nvSpPr>
        <p:spPr>
          <a:xfrm>
            <a:off x="1861800" y="423605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108"/>
          <p:cNvSpPr txBox="1"/>
          <p:nvPr/>
        </p:nvSpPr>
        <p:spPr>
          <a:xfrm>
            <a:off x="2033075" y="423605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108"/>
          <p:cNvSpPr txBox="1"/>
          <p:nvPr/>
        </p:nvSpPr>
        <p:spPr>
          <a:xfrm>
            <a:off x="2224200" y="423605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108"/>
          <p:cNvSpPr txBox="1"/>
          <p:nvPr/>
        </p:nvSpPr>
        <p:spPr>
          <a:xfrm>
            <a:off x="322500" y="3876250"/>
            <a:ext cx="1454175" cy="634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P(y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&lt;sos&gt;)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108"/>
          <p:cNvSpPr txBox="1"/>
          <p:nvPr/>
        </p:nvSpPr>
        <p:spPr>
          <a:xfrm>
            <a:off x="3372025" y="2379900"/>
            <a:ext cx="405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108"/>
          <p:cNvSpPr/>
          <p:nvPr/>
        </p:nvSpPr>
        <p:spPr>
          <a:xfrm>
            <a:off x="4450700" y="2800350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108"/>
          <p:cNvSpPr/>
          <p:nvPr/>
        </p:nvSpPr>
        <p:spPr>
          <a:xfrm>
            <a:off x="4450700" y="2495550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108"/>
          <p:cNvSpPr/>
          <p:nvPr/>
        </p:nvSpPr>
        <p:spPr>
          <a:xfrm>
            <a:off x="4450700" y="2190750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108"/>
          <p:cNvSpPr/>
          <p:nvPr/>
        </p:nvSpPr>
        <p:spPr>
          <a:xfrm>
            <a:off x="4450700" y="1885950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108"/>
          <p:cNvSpPr/>
          <p:nvPr/>
        </p:nvSpPr>
        <p:spPr>
          <a:xfrm>
            <a:off x="4450700" y="3105150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4" name="Google Shape;1084;p108"/>
          <p:cNvCxnSpPr>
            <a:stCxn id="1078" idx="3"/>
            <a:endCxn id="1082" idx="2"/>
          </p:cNvCxnSpPr>
          <p:nvPr/>
        </p:nvCxnSpPr>
        <p:spPr>
          <a:xfrm flipH="1" rot="10800000">
            <a:off x="3777925" y="2006550"/>
            <a:ext cx="6729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5" name="Google Shape;1085;p108"/>
          <p:cNvCxnSpPr>
            <a:stCxn id="1078" idx="3"/>
            <a:endCxn id="1081" idx="2"/>
          </p:cNvCxnSpPr>
          <p:nvPr/>
        </p:nvCxnSpPr>
        <p:spPr>
          <a:xfrm flipH="1" rot="10800000">
            <a:off x="3777925" y="2311350"/>
            <a:ext cx="6729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6" name="Google Shape;1086;p108"/>
          <p:cNvCxnSpPr>
            <a:stCxn id="1078" idx="3"/>
            <a:endCxn id="1080" idx="2"/>
          </p:cNvCxnSpPr>
          <p:nvPr/>
        </p:nvCxnSpPr>
        <p:spPr>
          <a:xfrm>
            <a:off x="3777925" y="2616150"/>
            <a:ext cx="67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7" name="Google Shape;1087;p108"/>
          <p:cNvCxnSpPr>
            <a:stCxn id="1078" idx="3"/>
            <a:endCxn id="1079" idx="2"/>
          </p:cNvCxnSpPr>
          <p:nvPr/>
        </p:nvCxnSpPr>
        <p:spPr>
          <a:xfrm>
            <a:off x="3777925" y="2616150"/>
            <a:ext cx="6729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088" name="Google Shape;1088;p108"/>
          <p:cNvCxnSpPr>
            <a:stCxn id="1078" idx="3"/>
            <a:endCxn id="1083" idx="2"/>
          </p:cNvCxnSpPr>
          <p:nvPr/>
        </p:nvCxnSpPr>
        <p:spPr>
          <a:xfrm>
            <a:off x="3777925" y="2616150"/>
            <a:ext cx="6729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89" name="Google Shape;1089;p108"/>
          <p:cNvSpPr txBox="1"/>
          <p:nvPr/>
        </p:nvSpPr>
        <p:spPr>
          <a:xfrm>
            <a:off x="3777150" y="1107525"/>
            <a:ext cx="1168875" cy="634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2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candidates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108"/>
          <p:cNvSpPr/>
          <p:nvPr/>
        </p:nvSpPr>
        <p:spPr>
          <a:xfrm>
            <a:off x="4576450" y="3876249"/>
            <a:ext cx="156600" cy="27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108"/>
          <p:cNvSpPr/>
          <p:nvPr/>
        </p:nvSpPr>
        <p:spPr>
          <a:xfrm>
            <a:off x="4757100" y="3843134"/>
            <a:ext cx="156600" cy="30487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108"/>
          <p:cNvSpPr/>
          <p:nvPr/>
        </p:nvSpPr>
        <p:spPr>
          <a:xfrm>
            <a:off x="4395800" y="3675331"/>
            <a:ext cx="156600" cy="472500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108"/>
          <p:cNvSpPr/>
          <p:nvPr/>
        </p:nvSpPr>
        <p:spPr>
          <a:xfrm>
            <a:off x="4215150" y="3950747"/>
            <a:ext cx="156600" cy="19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108"/>
          <p:cNvSpPr/>
          <p:nvPr/>
        </p:nvSpPr>
        <p:spPr>
          <a:xfrm>
            <a:off x="4937750" y="3989349"/>
            <a:ext cx="156600" cy="15862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108"/>
          <p:cNvSpPr txBox="1"/>
          <p:nvPr/>
        </p:nvSpPr>
        <p:spPr>
          <a:xfrm>
            <a:off x="4149400" y="423605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108"/>
          <p:cNvSpPr txBox="1"/>
          <p:nvPr/>
        </p:nvSpPr>
        <p:spPr>
          <a:xfrm>
            <a:off x="4349250" y="423605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108"/>
          <p:cNvSpPr txBox="1"/>
          <p:nvPr/>
        </p:nvSpPr>
        <p:spPr>
          <a:xfrm>
            <a:off x="4528800" y="423605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108"/>
          <p:cNvSpPr txBox="1"/>
          <p:nvPr/>
        </p:nvSpPr>
        <p:spPr>
          <a:xfrm>
            <a:off x="4700075" y="423605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108"/>
          <p:cNvSpPr txBox="1"/>
          <p:nvPr/>
        </p:nvSpPr>
        <p:spPr>
          <a:xfrm>
            <a:off x="4891200" y="423605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108"/>
          <p:cNvSpPr txBox="1"/>
          <p:nvPr/>
        </p:nvSpPr>
        <p:spPr>
          <a:xfrm>
            <a:off x="3136775" y="3876250"/>
            <a:ext cx="945225" cy="634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P(y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108"/>
          <p:cNvSpPr txBox="1"/>
          <p:nvPr/>
        </p:nvSpPr>
        <p:spPr>
          <a:xfrm>
            <a:off x="5896225" y="2379900"/>
            <a:ext cx="548775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108"/>
          <p:cNvSpPr/>
          <p:nvPr/>
        </p:nvSpPr>
        <p:spPr>
          <a:xfrm>
            <a:off x="7117700" y="2800350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108"/>
          <p:cNvSpPr/>
          <p:nvPr/>
        </p:nvSpPr>
        <p:spPr>
          <a:xfrm>
            <a:off x="7117700" y="2495550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108"/>
          <p:cNvSpPr/>
          <p:nvPr/>
        </p:nvSpPr>
        <p:spPr>
          <a:xfrm>
            <a:off x="7117700" y="2190750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108"/>
          <p:cNvSpPr/>
          <p:nvPr/>
        </p:nvSpPr>
        <p:spPr>
          <a:xfrm>
            <a:off x="7117700" y="1885950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108"/>
          <p:cNvSpPr/>
          <p:nvPr/>
        </p:nvSpPr>
        <p:spPr>
          <a:xfrm>
            <a:off x="7117700" y="3105150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7" name="Google Shape;1107;p108"/>
          <p:cNvCxnSpPr>
            <a:stCxn id="1101" idx="3"/>
            <a:endCxn id="1105" idx="2"/>
          </p:cNvCxnSpPr>
          <p:nvPr/>
        </p:nvCxnSpPr>
        <p:spPr>
          <a:xfrm flipH="1" rot="10800000">
            <a:off x="6445000" y="2006550"/>
            <a:ext cx="6726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8" name="Google Shape;1108;p108"/>
          <p:cNvCxnSpPr>
            <a:stCxn id="1101" idx="3"/>
            <a:endCxn id="1104" idx="2"/>
          </p:cNvCxnSpPr>
          <p:nvPr/>
        </p:nvCxnSpPr>
        <p:spPr>
          <a:xfrm flipH="1" rot="10800000">
            <a:off x="6445000" y="2311350"/>
            <a:ext cx="6726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09" name="Google Shape;1109;p108"/>
          <p:cNvCxnSpPr>
            <a:stCxn id="1101" idx="3"/>
            <a:endCxn id="1103" idx="2"/>
          </p:cNvCxnSpPr>
          <p:nvPr/>
        </p:nvCxnSpPr>
        <p:spPr>
          <a:xfrm>
            <a:off x="6445000" y="2616150"/>
            <a:ext cx="672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0" name="Google Shape;1110;p108"/>
          <p:cNvCxnSpPr>
            <a:stCxn id="1101" idx="3"/>
            <a:endCxn id="1102" idx="2"/>
          </p:cNvCxnSpPr>
          <p:nvPr/>
        </p:nvCxnSpPr>
        <p:spPr>
          <a:xfrm>
            <a:off x="6445000" y="2616150"/>
            <a:ext cx="6726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11" name="Google Shape;1111;p108"/>
          <p:cNvCxnSpPr>
            <a:stCxn id="1101" idx="3"/>
            <a:endCxn id="1106" idx="2"/>
          </p:cNvCxnSpPr>
          <p:nvPr/>
        </p:nvCxnSpPr>
        <p:spPr>
          <a:xfrm>
            <a:off x="6445000" y="2616150"/>
            <a:ext cx="6726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12" name="Google Shape;1112;p108"/>
          <p:cNvSpPr txBox="1"/>
          <p:nvPr/>
        </p:nvSpPr>
        <p:spPr>
          <a:xfrm>
            <a:off x="6520350" y="1107525"/>
            <a:ext cx="1168875" cy="634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 3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candidates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108"/>
          <p:cNvSpPr/>
          <p:nvPr/>
        </p:nvSpPr>
        <p:spPr>
          <a:xfrm>
            <a:off x="7243450" y="3989350"/>
            <a:ext cx="156600" cy="15862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108"/>
          <p:cNvSpPr/>
          <p:nvPr/>
        </p:nvSpPr>
        <p:spPr>
          <a:xfrm>
            <a:off x="7424100" y="3675419"/>
            <a:ext cx="156600" cy="472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108"/>
          <p:cNvSpPr/>
          <p:nvPr/>
        </p:nvSpPr>
        <p:spPr>
          <a:xfrm>
            <a:off x="7062800" y="3989126"/>
            <a:ext cx="156600" cy="15862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108"/>
          <p:cNvSpPr/>
          <p:nvPr/>
        </p:nvSpPr>
        <p:spPr>
          <a:xfrm>
            <a:off x="6882150" y="3876052"/>
            <a:ext cx="156600" cy="27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108"/>
          <p:cNvSpPr/>
          <p:nvPr/>
        </p:nvSpPr>
        <p:spPr>
          <a:xfrm>
            <a:off x="7604750" y="3754450"/>
            <a:ext cx="156600" cy="393525"/>
          </a:xfrm>
          <a:prstGeom prst="rect">
            <a:avLst/>
          </a:prstGeom>
          <a:solidFill>
            <a:schemeClr val="lt2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108"/>
          <p:cNvSpPr txBox="1"/>
          <p:nvPr/>
        </p:nvSpPr>
        <p:spPr>
          <a:xfrm>
            <a:off x="6816400" y="423605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108"/>
          <p:cNvSpPr txBox="1"/>
          <p:nvPr/>
        </p:nvSpPr>
        <p:spPr>
          <a:xfrm>
            <a:off x="7016250" y="423605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108"/>
          <p:cNvSpPr txBox="1"/>
          <p:nvPr/>
        </p:nvSpPr>
        <p:spPr>
          <a:xfrm>
            <a:off x="7195800" y="423605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108"/>
          <p:cNvSpPr txBox="1"/>
          <p:nvPr/>
        </p:nvSpPr>
        <p:spPr>
          <a:xfrm>
            <a:off x="7367075" y="423605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108"/>
          <p:cNvSpPr txBox="1"/>
          <p:nvPr/>
        </p:nvSpPr>
        <p:spPr>
          <a:xfrm>
            <a:off x="7558200" y="423605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108"/>
          <p:cNvSpPr txBox="1"/>
          <p:nvPr/>
        </p:nvSpPr>
        <p:spPr>
          <a:xfrm>
            <a:off x="5803775" y="3876250"/>
            <a:ext cx="945225" cy="634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P(y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EB)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108"/>
          <p:cNvSpPr txBox="1"/>
          <p:nvPr/>
        </p:nvSpPr>
        <p:spPr>
          <a:xfrm>
            <a:off x="8134675" y="2212900"/>
            <a:ext cx="773775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Output: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EBE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10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Decoding Algorithms – Vanilla Sampling 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109"/>
          <p:cNvSpPr txBox="1"/>
          <p:nvPr/>
        </p:nvSpPr>
        <p:spPr>
          <a:xfrm>
            <a:off x="2471400" y="1095437"/>
            <a:ext cx="6360900" cy="19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 = temperature (&gt;0)</a:t>
            </a:r>
            <a:endParaRPr i="0" sz="14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z</a:t>
            </a:r>
            <a:r>
              <a:rPr baseline="30000"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</a:t>
            </a:r>
            <a:r>
              <a:rPr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= logit of the i-th token</a:t>
            </a:r>
            <a:endParaRPr i="0" sz="14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 lower the temperature, "softmax" becomes closer to "max", that is, more similar to greedy decoding.</a:t>
            </a:r>
            <a:endParaRPr i="0" sz="14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 higher the temperature, the more "flattened" the distribution becomes, that is, the more random the predictions become.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109"/>
          <p:cNvSpPr/>
          <p:nvPr/>
        </p:nvSpPr>
        <p:spPr>
          <a:xfrm>
            <a:off x="3662050" y="3527525"/>
            <a:ext cx="156600" cy="75397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109"/>
          <p:cNvSpPr/>
          <p:nvPr/>
        </p:nvSpPr>
        <p:spPr>
          <a:xfrm>
            <a:off x="3842700" y="4221347"/>
            <a:ext cx="156600" cy="6007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09"/>
          <p:cNvSpPr/>
          <p:nvPr/>
        </p:nvSpPr>
        <p:spPr>
          <a:xfrm>
            <a:off x="3481400" y="4163572"/>
            <a:ext cx="156600" cy="11767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09"/>
          <p:cNvSpPr/>
          <p:nvPr/>
        </p:nvSpPr>
        <p:spPr>
          <a:xfrm>
            <a:off x="3300750" y="4122421"/>
            <a:ext cx="156600" cy="15862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09"/>
          <p:cNvSpPr/>
          <p:nvPr/>
        </p:nvSpPr>
        <p:spPr>
          <a:xfrm>
            <a:off x="4023350" y="4122699"/>
            <a:ext cx="156600" cy="15862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109"/>
          <p:cNvSpPr txBox="1"/>
          <p:nvPr/>
        </p:nvSpPr>
        <p:spPr>
          <a:xfrm>
            <a:off x="3235000" y="436940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109"/>
          <p:cNvSpPr txBox="1"/>
          <p:nvPr/>
        </p:nvSpPr>
        <p:spPr>
          <a:xfrm>
            <a:off x="3434850" y="436940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109"/>
          <p:cNvSpPr txBox="1"/>
          <p:nvPr/>
        </p:nvSpPr>
        <p:spPr>
          <a:xfrm>
            <a:off x="3614400" y="436940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109"/>
          <p:cNvSpPr txBox="1"/>
          <p:nvPr/>
        </p:nvSpPr>
        <p:spPr>
          <a:xfrm>
            <a:off x="3785675" y="436940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109"/>
          <p:cNvSpPr txBox="1"/>
          <p:nvPr/>
        </p:nvSpPr>
        <p:spPr>
          <a:xfrm>
            <a:off x="3976800" y="436940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109"/>
          <p:cNvSpPr txBox="1"/>
          <p:nvPr/>
        </p:nvSpPr>
        <p:spPr>
          <a:xfrm>
            <a:off x="3239450" y="3094000"/>
            <a:ext cx="1080225" cy="433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 = 0.001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109"/>
          <p:cNvSpPr txBox="1"/>
          <p:nvPr/>
        </p:nvSpPr>
        <p:spPr>
          <a:xfrm>
            <a:off x="5449200" y="3094025"/>
            <a:ext cx="1080225" cy="433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 =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109"/>
          <p:cNvSpPr/>
          <p:nvPr/>
        </p:nvSpPr>
        <p:spPr>
          <a:xfrm>
            <a:off x="5912150" y="3708600"/>
            <a:ext cx="156600" cy="57262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109"/>
          <p:cNvSpPr/>
          <p:nvPr/>
        </p:nvSpPr>
        <p:spPr>
          <a:xfrm>
            <a:off x="6092801" y="4163670"/>
            <a:ext cx="156600" cy="11767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109"/>
          <p:cNvSpPr/>
          <p:nvPr/>
        </p:nvSpPr>
        <p:spPr>
          <a:xfrm>
            <a:off x="5731501" y="4055869"/>
            <a:ext cx="156600" cy="22522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09"/>
          <p:cNvSpPr/>
          <p:nvPr/>
        </p:nvSpPr>
        <p:spPr>
          <a:xfrm>
            <a:off x="5550850" y="4006023"/>
            <a:ext cx="156600" cy="27517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109"/>
          <p:cNvSpPr/>
          <p:nvPr/>
        </p:nvSpPr>
        <p:spPr>
          <a:xfrm>
            <a:off x="6273450" y="3940600"/>
            <a:ext cx="156600" cy="34087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109"/>
          <p:cNvSpPr txBox="1"/>
          <p:nvPr/>
        </p:nvSpPr>
        <p:spPr>
          <a:xfrm>
            <a:off x="5485100" y="436940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109"/>
          <p:cNvSpPr txBox="1"/>
          <p:nvPr/>
        </p:nvSpPr>
        <p:spPr>
          <a:xfrm>
            <a:off x="5684950" y="436940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109"/>
          <p:cNvSpPr txBox="1"/>
          <p:nvPr/>
        </p:nvSpPr>
        <p:spPr>
          <a:xfrm>
            <a:off x="5864500" y="436940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109"/>
          <p:cNvSpPr txBox="1"/>
          <p:nvPr/>
        </p:nvSpPr>
        <p:spPr>
          <a:xfrm>
            <a:off x="6035775" y="436940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109"/>
          <p:cNvSpPr txBox="1"/>
          <p:nvPr/>
        </p:nvSpPr>
        <p:spPr>
          <a:xfrm>
            <a:off x="6226900" y="436940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109"/>
          <p:cNvSpPr txBox="1"/>
          <p:nvPr/>
        </p:nvSpPr>
        <p:spPr>
          <a:xfrm>
            <a:off x="7582800" y="3094025"/>
            <a:ext cx="1080225" cy="4335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 = 10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09"/>
          <p:cNvSpPr/>
          <p:nvPr/>
        </p:nvSpPr>
        <p:spPr>
          <a:xfrm>
            <a:off x="8045750" y="3808175"/>
            <a:ext cx="156600" cy="47317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109"/>
          <p:cNvSpPr/>
          <p:nvPr/>
        </p:nvSpPr>
        <p:spPr>
          <a:xfrm>
            <a:off x="8226400" y="4010437"/>
            <a:ext cx="156600" cy="27067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109"/>
          <p:cNvSpPr/>
          <p:nvPr/>
        </p:nvSpPr>
        <p:spPr>
          <a:xfrm>
            <a:off x="7865100" y="3950462"/>
            <a:ext cx="156600" cy="33097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09"/>
          <p:cNvSpPr/>
          <p:nvPr/>
        </p:nvSpPr>
        <p:spPr>
          <a:xfrm>
            <a:off x="7684450" y="3871419"/>
            <a:ext cx="156600" cy="40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09"/>
          <p:cNvSpPr/>
          <p:nvPr/>
        </p:nvSpPr>
        <p:spPr>
          <a:xfrm>
            <a:off x="8407050" y="3950819"/>
            <a:ext cx="156600" cy="330975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109"/>
          <p:cNvSpPr txBox="1"/>
          <p:nvPr/>
        </p:nvSpPr>
        <p:spPr>
          <a:xfrm>
            <a:off x="7618700" y="436940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109"/>
          <p:cNvSpPr txBox="1"/>
          <p:nvPr/>
        </p:nvSpPr>
        <p:spPr>
          <a:xfrm>
            <a:off x="7818550" y="436940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109"/>
          <p:cNvSpPr txBox="1"/>
          <p:nvPr/>
        </p:nvSpPr>
        <p:spPr>
          <a:xfrm>
            <a:off x="7998100" y="436940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09"/>
          <p:cNvSpPr txBox="1"/>
          <p:nvPr/>
        </p:nvSpPr>
        <p:spPr>
          <a:xfrm>
            <a:off x="8169375" y="436940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09"/>
          <p:cNvSpPr txBox="1"/>
          <p:nvPr/>
        </p:nvSpPr>
        <p:spPr>
          <a:xfrm>
            <a:off x="8360500" y="4369400"/>
            <a:ext cx="266625" cy="158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109"/>
          <p:cNvSpPr txBox="1"/>
          <p:nvPr/>
        </p:nvSpPr>
        <p:spPr>
          <a:xfrm>
            <a:off x="33537" y="3935488"/>
            <a:ext cx="25707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Target: She likes to travel</a:t>
            </a:r>
            <a:endParaRPr i="0" sz="14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65" name="Google Shape;1165;p109"/>
          <p:cNvSpPr txBox="1"/>
          <p:nvPr/>
        </p:nvSpPr>
        <p:spPr>
          <a:xfrm>
            <a:off x="1796000" y="4594200"/>
            <a:ext cx="7296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Prediction:       	             She likes to travel                                    She likes Paris                                   car fool ##ing </a:t>
            </a:r>
            <a:endParaRPr i="0" sz="14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166" name="Google Shape;1166;p109"/>
          <p:cNvCxnSpPr/>
          <p:nvPr/>
        </p:nvCxnSpPr>
        <p:spPr>
          <a:xfrm>
            <a:off x="288770" y="890518"/>
            <a:ext cx="357720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67" name="Google Shape;1167;p10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Decoding Algorithms – Temperature </a:t>
            </a:r>
            <a:endParaRPr sz="1800"/>
          </a:p>
        </p:txBody>
      </p:sp>
      <p:pic>
        <p:nvPicPr>
          <p:cNvPr id="1168" name="Google Shape;116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119" y="1551270"/>
            <a:ext cx="1895450" cy="100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10"/>
          <p:cNvSpPr txBox="1"/>
          <p:nvPr/>
        </p:nvSpPr>
        <p:spPr>
          <a:xfrm>
            <a:off x="1129725" y="2906675"/>
            <a:ext cx="405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110"/>
          <p:cNvSpPr/>
          <p:nvPr/>
        </p:nvSpPr>
        <p:spPr>
          <a:xfrm>
            <a:off x="2208400" y="3327125"/>
            <a:ext cx="405900" cy="2412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110"/>
          <p:cNvSpPr/>
          <p:nvPr/>
        </p:nvSpPr>
        <p:spPr>
          <a:xfrm>
            <a:off x="2208400" y="3022325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110"/>
          <p:cNvSpPr/>
          <p:nvPr/>
        </p:nvSpPr>
        <p:spPr>
          <a:xfrm>
            <a:off x="2208400" y="2717525"/>
            <a:ext cx="405900" cy="2412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110"/>
          <p:cNvSpPr/>
          <p:nvPr/>
        </p:nvSpPr>
        <p:spPr>
          <a:xfrm>
            <a:off x="2208400" y="2412725"/>
            <a:ext cx="405900" cy="2412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110"/>
          <p:cNvSpPr/>
          <p:nvPr/>
        </p:nvSpPr>
        <p:spPr>
          <a:xfrm>
            <a:off x="2208400" y="3631925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9" name="Google Shape;1179;p110"/>
          <p:cNvCxnSpPr>
            <a:stCxn id="1173" idx="3"/>
            <a:endCxn id="1177" idx="2"/>
          </p:cNvCxnSpPr>
          <p:nvPr/>
        </p:nvCxnSpPr>
        <p:spPr>
          <a:xfrm flipH="1" rot="10800000">
            <a:off x="1535625" y="2533325"/>
            <a:ext cx="6729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0" name="Google Shape;1180;p110"/>
          <p:cNvCxnSpPr>
            <a:stCxn id="1173" idx="3"/>
            <a:endCxn id="1176" idx="2"/>
          </p:cNvCxnSpPr>
          <p:nvPr/>
        </p:nvCxnSpPr>
        <p:spPr>
          <a:xfrm flipH="1" rot="10800000">
            <a:off x="1535625" y="2838125"/>
            <a:ext cx="6729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1" name="Google Shape;1181;p110"/>
          <p:cNvCxnSpPr>
            <a:stCxn id="1173" idx="3"/>
            <a:endCxn id="1175" idx="2"/>
          </p:cNvCxnSpPr>
          <p:nvPr/>
        </p:nvCxnSpPr>
        <p:spPr>
          <a:xfrm>
            <a:off x="1535625" y="3142925"/>
            <a:ext cx="67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2" name="Google Shape;1182;p110"/>
          <p:cNvCxnSpPr>
            <a:stCxn id="1173" idx="3"/>
            <a:endCxn id="1174" idx="2"/>
          </p:cNvCxnSpPr>
          <p:nvPr/>
        </p:nvCxnSpPr>
        <p:spPr>
          <a:xfrm>
            <a:off x="1535625" y="3142925"/>
            <a:ext cx="6729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183" name="Google Shape;1183;p110"/>
          <p:cNvCxnSpPr>
            <a:stCxn id="1173" idx="3"/>
            <a:endCxn id="1178" idx="2"/>
          </p:cNvCxnSpPr>
          <p:nvPr/>
        </p:nvCxnSpPr>
        <p:spPr>
          <a:xfrm>
            <a:off x="1535625" y="3142925"/>
            <a:ext cx="6729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184" name="Google Shape;1184;p110"/>
          <p:cNvSpPr txBox="1"/>
          <p:nvPr/>
        </p:nvSpPr>
        <p:spPr>
          <a:xfrm>
            <a:off x="1839650" y="1634300"/>
            <a:ext cx="11688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Step 1</a:t>
            </a:r>
            <a:endParaRPr i="0" sz="14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Candidates</a:t>
            </a:r>
            <a:endParaRPr i="0" sz="14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85" name="Google Shape;1185;p110"/>
          <p:cNvSpPr/>
          <p:nvPr/>
        </p:nvSpPr>
        <p:spPr>
          <a:xfrm>
            <a:off x="2334151" y="4133523"/>
            <a:ext cx="156600" cy="541200"/>
          </a:xfrm>
          <a:prstGeom prst="rect">
            <a:avLst/>
          </a:prstGeom>
          <a:solidFill>
            <a:srgbClr val="00FF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110"/>
          <p:cNvSpPr/>
          <p:nvPr/>
        </p:nvSpPr>
        <p:spPr>
          <a:xfrm>
            <a:off x="2514802" y="4557095"/>
            <a:ext cx="156600" cy="11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110"/>
          <p:cNvSpPr/>
          <p:nvPr/>
        </p:nvSpPr>
        <p:spPr>
          <a:xfrm>
            <a:off x="2153500" y="4449294"/>
            <a:ext cx="156600" cy="22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110"/>
          <p:cNvSpPr/>
          <p:nvPr/>
        </p:nvSpPr>
        <p:spPr>
          <a:xfrm>
            <a:off x="1972850" y="4333741"/>
            <a:ext cx="156600" cy="34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110"/>
          <p:cNvSpPr/>
          <p:nvPr/>
        </p:nvSpPr>
        <p:spPr>
          <a:xfrm>
            <a:off x="2695452" y="4241323"/>
            <a:ext cx="156600" cy="4335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110"/>
          <p:cNvSpPr txBox="1"/>
          <p:nvPr/>
        </p:nvSpPr>
        <p:spPr>
          <a:xfrm>
            <a:off x="1907100" y="476282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10"/>
          <p:cNvSpPr txBox="1"/>
          <p:nvPr/>
        </p:nvSpPr>
        <p:spPr>
          <a:xfrm>
            <a:off x="2106950" y="476282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110"/>
          <p:cNvSpPr txBox="1"/>
          <p:nvPr/>
        </p:nvSpPr>
        <p:spPr>
          <a:xfrm>
            <a:off x="2286500" y="476282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110"/>
          <p:cNvSpPr txBox="1"/>
          <p:nvPr/>
        </p:nvSpPr>
        <p:spPr>
          <a:xfrm>
            <a:off x="2457775" y="476282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110"/>
          <p:cNvSpPr txBox="1"/>
          <p:nvPr/>
        </p:nvSpPr>
        <p:spPr>
          <a:xfrm>
            <a:off x="2648900" y="476282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110"/>
          <p:cNvSpPr txBox="1"/>
          <p:nvPr/>
        </p:nvSpPr>
        <p:spPr>
          <a:xfrm>
            <a:off x="894475" y="4403025"/>
            <a:ext cx="792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P(y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[])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110"/>
          <p:cNvSpPr txBox="1"/>
          <p:nvPr/>
        </p:nvSpPr>
        <p:spPr>
          <a:xfrm>
            <a:off x="3796725" y="2906675"/>
            <a:ext cx="405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110"/>
          <p:cNvSpPr/>
          <p:nvPr/>
        </p:nvSpPr>
        <p:spPr>
          <a:xfrm>
            <a:off x="4875400" y="3327125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110"/>
          <p:cNvSpPr/>
          <p:nvPr/>
        </p:nvSpPr>
        <p:spPr>
          <a:xfrm>
            <a:off x="4875400" y="3022325"/>
            <a:ext cx="405900" cy="2412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110"/>
          <p:cNvSpPr/>
          <p:nvPr/>
        </p:nvSpPr>
        <p:spPr>
          <a:xfrm>
            <a:off x="4875400" y="2717525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10"/>
          <p:cNvSpPr/>
          <p:nvPr/>
        </p:nvSpPr>
        <p:spPr>
          <a:xfrm>
            <a:off x="4875400" y="2412725"/>
            <a:ext cx="405900" cy="2412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110"/>
          <p:cNvSpPr/>
          <p:nvPr/>
        </p:nvSpPr>
        <p:spPr>
          <a:xfrm>
            <a:off x="4875400" y="3631925"/>
            <a:ext cx="405900" cy="2412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2" name="Google Shape;1202;p110"/>
          <p:cNvCxnSpPr>
            <a:stCxn id="1196" idx="3"/>
            <a:endCxn id="1200" idx="2"/>
          </p:cNvCxnSpPr>
          <p:nvPr/>
        </p:nvCxnSpPr>
        <p:spPr>
          <a:xfrm flipH="1" rot="10800000">
            <a:off x="4202625" y="2533325"/>
            <a:ext cx="6729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3" name="Google Shape;1203;p110"/>
          <p:cNvCxnSpPr>
            <a:stCxn id="1196" idx="3"/>
            <a:endCxn id="1199" idx="2"/>
          </p:cNvCxnSpPr>
          <p:nvPr/>
        </p:nvCxnSpPr>
        <p:spPr>
          <a:xfrm flipH="1" rot="10800000">
            <a:off x="4202625" y="2838125"/>
            <a:ext cx="6729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4" name="Google Shape;1204;p110"/>
          <p:cNvCxnSpPr>
            <a:stCxn id="1196" idx="3"/>
            <a:endCxn id="1198" idx="2"/>
          </p:cNvCxnSpPr>
          <p:nvPr/>
        </p:nvCxnSpPr>
        <p:spPr>
          <a:xfrm>
            <a:off x="4202625" y="3142925"/>
            <a:ext cx="67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5" name="Google Shape;1205;p110"/>
          <p:cNvCxnSpPr>
            <a:stCxn id="1196" idx="3"/>
            <a:endCxn id="1197" idx="2"/>
          </p:cNvCxnSpPr>
          <p:nvPr/>
        </p:nvCxnSpPr>
        <p:spPr>
          <a:xfrm>
            <a:off x="4202625" y="3142925"/>
            <a:ext cx="6729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06" name="Google Shape;1206;p110"/>
          <p:cNvCxnSpPr>
            <a:stCxn id="1196" idx="3"/>
            <a:endCxn id="1201" idx="2"/>
          </p:cNvCxnSpPr>
          <p:nvPr/>
        </p:nvCxnSpPr>
        <p:spPr>
          <a:xfrm>
            <a:off x="4202625" y="3142925"/>
            <a:ext cx="6729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07" name="Google Shape;1207;p110"/>
          <p:cNvSpPr txBox="1"/>
          <p:nvPr/>
        </p:nvSpPr>
        <p:spPr>
          <a:xfrm>
            <a:off x="4201850" y="1634300"/>
            <a:ext cx="11688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Step 2</a:t>
            </a:r>
            <a:endParaRPr i="0" sz="14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Candidates</a:t>
            </a:r>
            <a:endParaRPr i="0" sz="14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208" name="Google Shape;1208;p110"/>
          <p:cNvSpPr/>
          <p:nvPr/>
        </p:nvSpPr>
        <p:spPr>
          <a:xfrm>
            <a:off x="5001150" y="4403024"/>
            <a:ext cx="156600" cy="27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110"/>
          <p:cNvSpPr/>
          <p:nvPr/>
        </p:nvSpPr>
        <p:spPr>
          <a:xfrm>
            <a:off x="5181800" y="4369909"/>
            <a:ext cx="156600" cy="304800"/>
          </a:xfrm>
          <a:prstGeom prst="rect">
            <a:avLst/>
          </a:prstGeom>
          <a:solidFill>
            <a:srgbClr val="00FF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110"/>
          <p:cNvSpPr/>
          <p:nvPr/>
        </p:nvSpPr>
        <p:spPr>
          <a:xfrm>
            <a:off x="4820500" y="4202106"/>
            <a:ext cx="156600" cy="4725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110"/>
          <p:cNvSpPr/>
          <p:nvPr/>
        </p:nvSpPr>
        <p:spPr>
          <a:xfrm>
            <a:off x="4639850" y="4477522"/>
            <a:ext cx="156600" cy="197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10"/>
          <p:cNvSpPr/>
          <p:nvPr/>
        </p:nvSpPr>
        <p:spPr>
          <a:xfrm>
            <a:off x="5362450" y="4516124"/>
            <a:ext cx="156600" cy="15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110"/>
          <p:cNvSpPr txBox="1"/>
          <p:nvPr/>
        </p:nvSpPr>
        <p:spPr>
          <a:xfrm>
            <a:off x="4574100" y="476282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110"/>
          <p:cNvSpPr txBox="1"/>
          <p:nvPr/>
        </p:nvSpPr>
        <p:spPr>
          <a:xfrm>
            <a:off x="4773950" y="476282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110"/>
          <p:cNvSpPr txBox="1"/>
          <p:nvPr/>
        </p:nvSpPr>
        <p:spPr>
          <a:xfrm>
            <a:off x="4953500" y="476282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110"/>
          <p:cNvSpPr txBox="1"/>
          <p:nvPr/>
        </p:nvSpPr>
        <p:spPr>
          <a:xfrm>
            <a:off x="5124775" y="476282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110"/>
          <p:cNvSpPr txBox="1"/>
          <p:nvPr/>
        </p:nvSpPr>
        <p:spPr>
          <a:xfrm>
            <a:off x="5315900" y="476282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110"/>
          <p:cNvSpPr txBox="1"/>
          <p:nvPr/>
        </p:nvSpPr>
        <p:spPr>
          <a:xfrm>
            <a:off x="3561475" y="4403025"/>
            <a:ext cx="9453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P(y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C)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110"/>
          <p:cNvSpPr txBox="1"/>
          <p:nvPr/>
        </p:nvSpPr>
        <p:spPr>
          <a:xfrm>
            <a:off x="6320925" y="2906675"/>
            <a:ext cx="5487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110"/>
          <p:cNvSpPr/>
          <p:nvPr/>
        </p:nvSpPr>
        <p:spPr>
          <a:xfrm>
            <a:off x="7542400" y="3327125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110"/>
          <p:cNvSpPr/>
          <p:nvPr/>
        </p:nvSpPr>
        <p:spPr>
          <a:xfrm>
            <a:off x="7542400" y="3022325"/>
            <a:ext cx="405900" cy="2412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110"/>
          <p:cNvSpPr/>
          <p:nvPr/>
        </p:nvSpPr>
        <p:spPr>
          <a:xfrm>
            <a:off x="7542400" y="2717525"/>
            <a:ext cx="405900" cy="2412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110"/>
          <p:cNvSpPr/>
          <p:nvPr/>
        </p:nvSpPr>
        <p:spPr>
          <a:xfrm>
            <a:off x="7542400" y="2412725"/>
            <a:ext cx="405900" cy="2412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110"/>
          <p:cNvSpPr/>
          <p:nvPr/>
        </p:nvSpPr>
        <p:spPr>
          <a:xfrm>
            <a:off x="7542400" y="3631925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5" name="Google Shape;1225;p110"/>
          <p:cNvCxnSpPr>
            <a:stCxn id="1219" idx="3"/>
            <a:endCxn id="1223" idx="2"/>
          </p:cNvCxnSpPr>
          <p:nvPr/>
        </p:nvCxnSpPr>
        <p:spPr>
          <a:xfrm flipH="1" rot="10800000">
            <a:off x="6869625" y="2533325"/>
            <a:ext cx="6729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26" name="Google Shape;1226;p110"/>
          <p:cNvCxnSpPr>
            <a:stCxn id="1219" idx="3"/>
            <a:endCxn id="1222" idx="2"/>
          </p:cNvCxnSpPr>
          <p:nvPr/>
        </p:nvCxnSpPr>
        <p:spPr>
          <a:xfrm flipH="1" rot="10800000">
            <a:off x="6869625" y="2838125"/>
            <a:ext cx="6729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27" name="Google Shape;1227;p110"/>
          <p:cNvCxnSpPr>
            <a:stCxn id="1219" idx="3"/>
            <a:endCxn id="1221" idx="2"/>
          </p:cNvCxnSpPr>
          <p:nvPr/>
        </p:nvCxnSpPr>
        <p:spPr>
          <a:xfrm>
            <a:off x="6869625" y="3142925"/>
            <a:ext cx="67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28" name="Google Shape;1228;p110"/>
          <p:cNvCxnSpPr>
            <a:stCxn id="1219" idx="3"/>
            <a:endCxn id="1220" idx="2"/>
          </p:cNvCxnSpPr>
          <p:nvPr/>
        </p:nvCxnSpPr>
        <p:spPr>
          <a:xfrm>
            <a:off x="6869625" y="3142925"/>
            <a:ext cx="6729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29" name="Google Shape;1229;p110"/>
          <p:cNvCxnSpPr>
            <a:stCxn id="1219" idx="3"/>
            <a:endCxn id="1224" idx="2"/>
          </p:cNvCxnSpPr>
          <p:nvPr/>
        </p:nvCxnSpPr>
        <p:spPr>
          <a:xfrm>
            <a:off x="6869625" y="3142925"/>
            <a:ext cx="6729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30" name="Google Shape;1230;p110"/>
          <p:cNvSpPr txBox="1"/>
          <p:nvPr/>
        </p:nvSpPr>
        <p:spPr>
          <a:xfrm>
            <a:off x="6945050" y="1634300"/>
            <a:ext cx="11688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Step 3</a:t>
            </a:r>
            <a:endParaRPr i="0" sz="14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Candidates</a:t>
            </a:r>
            <a:endParaRPr i="0" sz="14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231" name="Google Shape;1231;p110"/>
          <p:cNvSpPr/>
          <p:nvPr/>
        </p:nvSpPr>
        <p:spPr>
          <a:xfrm>
            <a:off x="7668150" y="4516125"/>
            <a:ext cx="156600" cy="15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110"/>
          <p:cNvSpPr/>
          <p:nvPr/>
        </p:nvSpPr>
        <p:spPr>
          <a:xfrm>
            <a:off x="7848800" y="4202194"/>
            <a:ext cx="156600" cy="4725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110"/>
          <p:cNvSpPr/>
          <p:nvPr/>
        </p:nvSpPr>
        <p:spPr>
          <a:xfrm>
            <a:off x="7487500" y="4515901"/>
            <a:ext cx="156600" cy="15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110"/>
          <p:cNvSpPr/>
          <p:nvPr/>
        </p:nvSpPr>
        <p:spPr>
          <a:xfrm>
            <a:off x="7306850" y="4402827"/>
            <a:ext cx="156600" cy="271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110"/>
          <p:cNvSpPr/>
          <p:nvPr/>
        </p:nvSpPr>
        <p:spPr>
          <a:xfrm>
            <a:off x="8029450" y="4281226"/>
            <a:ext cx="156600" cy="393600"/>
          </a:xfrm>
          <a:prstGeom prst="rect">
            <a:avLst/>
          </a:prstGeom>
          <a:solidFill>
            <a:srgbClr val="00FF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110"/>
          <p:cNvSpPr txBox="1"/>
          <p:nvPr/>
        </p:nvSpPr>
        <p:spPr>
          <a:xfrm>
            <a:off x="7241100" y="476282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110"/>
          <p:cNvSpPr txBox="1"/>
          <p:nvPr/>
        </p:nvSpPr>
        <p:spPr>
          <a:xfrm>
            <a:off x="7440950" y="476282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110"/>
          <p:cNvSpPr txBox="1"/>
          <p:nvPr/>
        </p:nvSpPr>
        <p:spPr>
          <a:xfrm>
            <a:off x="7620500" y="476282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110"/>
          <p:cNvSpPr txBox="1"/>
          <p:nvPr/>
        </p:nvSpPr>
        <p:spPr>
          <a:xfrm>
            <a:off x="7791775" y="476282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110"/>
          <p:cNvSpPr txBox="1"/>
          <p:nvPr/>
        </p:nvSpPr>
        <p:spPr>
          <a:xfrm>
            <a:off x="7982900" y="476282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110"/>
          <p:cNvSpPr txBox="1"/>
          <p:nvPr/>
        </p:nvSpPr>
        <p:spPr>
          <a:xfrm>
            <a:off x="6114613" y="4403025"/>
            <a:ext cx="10593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P(y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CD)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110"/>
          <p:cNvSpPr txBox="1"/>
          <p:nvPr/>
        </p:nvSpPr>
        <p:spPr>
          <a:xfrm>
            <a:off x="311700" y="1095300"/>
            <a:ext cx="74259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Idea: sample from only the k tokens with the highest probabilities.</a:t>
            </a:r>
            <a:endParaRPr i="0" sz="14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243" name="Google Shape;1243;p110"/>
          <p:cNvCxnSpPr/>
          <p:nvPr/>
        </p:nvCxnSpPr>
        <p:spPr>
          <a:xfrm>
            <a:off x="288770" y="886493"/>
            <a:ext cx="357720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44" name="Google Shape;1244;p11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Decoding Algorithms – Top-k Sampling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p111"/>
          <p:cNvSpPr/>
          <p:nvPr/>
        </p:nvSpPr>
        <p:spPr>
          <a:xfrm>
            <a:off x="2334112" y="3938776"/>
            <a:ext cx="156600" cy="634200"/>
          </a:xfrm>
          <a:prstGeom prst="rect">
            <a:avLst/>
          </a:prstGeom>
          <a:solidFill>
            <a:srgbClr val="00FF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111"/>
          <p:cNvSpPr/>
          <p:nvPr/>
        </p:nvSpPr>
        <p:spPr>
          <a:xfrm>
            <a:off x="2514764" y="4455345"/>
            <a:ext cx="156600" cy="11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111"/>
          <p:cNvSpPr/>
          <p:nvPr/>
        </p:nvSpPr>
        <p:spPr>
          <a:xfrm>
            <a:off x="2153463" y="4347544"/>
            <a:ext cx="156600" cy="22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111"/>
          <p:cNvSpPr/>
          <p:nvPr/>
        </p:nvSpPr>
        <p:spPr>
          <a:xfrm>
            <a:off x="1972813" y="4414100"/>
            <a:ext cx="156600" cy="15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111"/>
          <p:cNvSpPr/>
          <p:nvPr/>
        </p:nvSpPr>
        <p:spPr>
          <a:xfrm>
            <a:off x="2695413" y="4331875"/>
            <a:ext cx="156600" cy="2412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111"/>
          <p:cNvSpPr txBox="1"/>
          <p:nvPr/>
        </p:nvSpPr>
        <p:spPr>
          <a:xfrm>
            <a:off x="1907062" y="466107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111"/>
          <p:cNvSpPr txBox="1"/>
          <p:nvPr/>
        </p:nvSpPr>
        <p:spPr>
          <a:xfrm>
            <a:off x="2106913" y="466107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111"/>
          <p:cNvSpPr txBox="1"/>
          <p:nvPr/>
        </p:nvSpPr>
        <p:spPr>
          <a:xfrm>
            <a:off x="2286463" y="466107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111"/>
          <p:cNvSpPr txBox="1"/>
          <p:nvPr/>
        </p:nvSpPr>
        <p:spPr>
          <a:xfrm>
            <a:off x="2457738" y="466107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111"/>
          <p:cNvSpPr txBox="1"/>
          <p:nvPr/>
        </p:nvSpPr>
        <p:spPr>
          <a:xfrm>
            <a:off x="2648863" y="466107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111"/>
          <p:cNvSpPr txBox="1"/>
          <p:nvPr/>
        </p:nvSpPr>
        <p:spPr>
          <a:xfrm>
            <a:off x="894438" y="4301275"/>
            <a:ext cx="792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P(y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[])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111"/>
          <p:cNvSpPr/>
          <p:nvPr/>
        </p:nvSpPr>
        <p:spPr>
          <a:xfrm>
            <a:off x="5001112" y="4301274"/>
            <a:ext cx="156600" cy="2718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111"/>
          <p:cNvSpPr/>
          <p:nvPr/>
        </p:nvSpPr>
        <p:spPr>
          <a:xfrm>
            <a:off x="5181763" y="4207382"/>
            <a:ext cx="156600" cy="365700"/>
          </a:xfrm>
          <a:prstGeom prst="rect">
            <a:avLst/>
          </a:prstGeom>
          <a:solidFill>
            <a:srgbClr val="00FF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111"/>
          <p:cNvSpPr/>
          <p:nvPr/>
        </p:nvSpPr>
        <p:spPr>
          <a:xfrm>
            <a:off x="4820463" y="4100749"/>
            <a:ext cx="156600" cy="4722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111"/>
          <p:cNvSpPr/>
          <p:nvPr/>
        </p:nvSpPr>
        <p:spPr>
          <a:xfrm>
            <a:off x="4639813" y="4455274"/>
            <a:ext cx="156600" cy="11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111"/>
          <p:cNvSpPr/>
          <p:nvPr/>
        </p:nvSpPr>
        <p:spPr>
          <a:xfrm>
            <a:off x="5362413" y="4347776"/>
            <a:ext cx="156600" cy="225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111"/>
          <p:cNvSpPr txBox="1"/>
          <p:nvPr/>
        </p:nvSpPr>
        <p:spPr>
          <a:xfrm>
            <a:off x="4574062" y="466107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111"/>
          <p:cNvSpPr txBox="1"/>
          <p:nvPr/>
        </p:nvSpPr>
        <p:spPr>
          <a:xfrm>
            <a:off x="4773913" y="466107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111"/>
          <p:cNvSpPr txBox="1"/>
          <p:nvPr/>
        </p:nvSpPr>
        <p:spPr>
          <a:xfrm>
            <a:off x="4953463" y="466107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111"/>
          <p:cNvSpPr txBox="1"/>
          <p:nvPr/>
        </p:nvSpPr>
        <p:spPr>
          <a:xfrm>
            <a:off x="5124738" y="466107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111"/>
          <p:cNvSpPr txBox="1"/>
          <p:nvPr/>
        </p:nvSpPr>
        <p:spPr>
          <a:xfrm>
            <a:off x="5315863" y="466107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111"/>
          <p:cNvSpPr txBox="1"/>
          <p:nvPr/>
        </p:nvSpPr>
        <p:spPr>
          <a:xfrm>
            <a:off x="3561438" y="4301275"/>
            <a:ext cx="9453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P(y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C)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111"/>
          <p:cNvSpPr/>
          <p:nvPr/>
        </p:nvSpPr>
        <p:spPr>
          <a:xfrm>
            <a:off x="7668112" y="4327160"/>
            <a:ext cx="156600" cy="2460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111"/>
          <p:cNvSpPr/>
          <p:nvPr/>
        </p:nvSpPr>
        <p:spPr>
          <a:xfrm>
            <a:off x="7848763" y="4179175"/>
            <a:ext cx="156600" cy="393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3" name="Google Shape;1273;p111"/>
          <p:cNvSpPr/>
          <p:nvPr/>
        </p:nvSpPr>
        <p:spPr>
          <a:xfrm>
            <a:off x="7487463" y="4414123"/>
            <a:ext cx="156600" cy="15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4" name="Google Shape;1274;p111"/>
          <p:cNvSpPr/>
          <p:nvPr/>
        </p:nvSpPr>
        <p:spPr>
          <a:xfrm>
            <a:off x="7306813" y="4267349"/>
            <a:ext cx="156600" cy="305400"/>
          </a:xfrm>
          <a:prstGeom prst="rect">
            <a:avLst/>
          </a:prstGeom>
          <a:solidFill>
            <a:srgbClr val="00FF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5" name="Google Shape;1275;p111"/>
          <p:cNvSpPr/>
          <p:nvPr/>
        </p:nvSpPr>
        <p:spPr>
          <a:xfrm>
            <a:off x="8029413" y="4268348"/>
            <a:ext cx="156600" cy="3048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111"/>
          <p:cNvSpPr txBox="1"/>
          <p:nvPr/>
        </p:nvSpPr>
        <p:spPr>
          <a:xfrm>
            <a:off x="7241062" y="466107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7" name="Google Shape;1277;p111"/>
          <p:cNvSpPr txBox="1"/>
          <p:nvPr/>
        </p:nvSpPr>
        <p:spPr>
          <a:xfrm>
            <a:off x="7440913" y="466107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111"/>
          <p:cNvSpPr txBox="1"/>
          <p:nvPr/>
        </p:nvSpPr>
        <p:spPr>
          <a:xfrm>
            <a:off x="7620463" y="466107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111"/>
          <p:cNvSpPr txBox="1"/>
          <p:nvPr/>
        </p:nvSpPr>
        <p:spPr>
          <a:xfrm>
            <a:off x="7791738" y="466107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0" name="Google Shape;1280;p111"/>
          <p:cNvSpPr txBox="1"/>
          <p:nvPr/>
        </p:nvSpPr>
        <p:spPr>
          <a:xfrm>
            <a:off x="7982863" y="4661075"/>
            <a:ext cx="266700" cy="1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1" name="Google Shape;1281;p111"/>
          <p:cNvSpPr txBox="1"/>
          <p:nvPr/>
        </p:nvSpPr>
        <p:spPr>
          <a:xfrm>
            <a:off x="6114575" y="4301275"/>
            <a:ext cx="10593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P(y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 </a:t>
            </a: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| CD)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2" name="Google Shape;1282;p111"/>
          <p:cNvCxnSpPr/>
          <p:nvPr/>
        </p:nvCxnSpPr>
        <p:spPr>
          <a:xfrm>
            <a:off x="288770" y="886493"/>
            <a:ext cx="357720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3" name="Google Shape;1283;p11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Decoding Algorithms – Top-p Sampling (aka. Nucleus Sampling)</a:t>
            </a:r>
            <a:endParaRPr sz="1800"/>
          </a:p>
        </p:txBody>
      </p:sp>
      <p:sp>
        <p:nvSpPr>
          <p:cNvPr id="1284" name="Google Shape;1284;p111"/>
          <p:cNvSpPr txBox="1"/>
          <p:nvPr/>
        </p:nvSpPr>
        <p:spPr>
          <a:xfrm>
            <a:off x="311700" y="1095300"/>
            <a:ext cx="8520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Idea: Only consider tokens within a cumulative probability range p. For example, only look at the most likely tokens summing up to 80%.</a:t>
            </a:r>
            <a:endParaRPr i="0" sz="14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285" name="Google Shape;1285;p111"/>
          <p:cNvSpPr txBox="1"/>
          <p:nvPr/>
        </p:nvSpPr>
        <p:spPr>
          <a:xfrm>
            <a:off x="1129725" y="2906675"/>
            <a:ext cx="405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[]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p111"/>
          <p:cNvSpPr/>
          <p:nvPr/>
        </p:nvSpPr>
        <p:spPr>
          <a:xfrm>
            <a:off x="2208400" y="3327125"/>
            <a:ext cx="405900" cy="2412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111"/>
          <p:cNvSpPr/>
          <p:nvPr/>
        </p:nvSpPr>
        <p:spPr>
          <a:xfrm>
            <a:off x="2208400" y="3022325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111"/>
          <p:cNvSpPr/>
          <p:nvPr/>
        </p:nvSpPr>
        <p:spPr>
          <a:xfrm>
            <a:off x="2208400" y="2717525"/>
            <a:ext cx="405900" cy="2412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9" name="Google Shape;1289;p111"/>
          <p:cNvSpPr/>
          <p:nvPr/>
        </p:nvSpPr>
        <p:spPr>
          <a:xfrm>
            <a:off x="2208400" y="2412725"/>
            <a:ext cx="405900" cy="2412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0" name="Google Shape;1290;p111"/>
          <p:cNvSpPr/>
          <p:nvPr/>
        </p:nvSpPr>
        <p:spPr>
          <a:xfrm>
            <a:off x="2208400" y="3631925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1" name="Google Shape;1291;p111"/>
          <p:cNvCxnSpPr>
            <a:stCxn id="1285" idx="3"/>
            <a:endCxn id="1289" idx="2"/>
          </p:cNvCxnSpPr>
          <p:nvPr/>
        </p:nvCxnSpPr>
        <p:spPr>
          <a:xfrm flipH="1" rot="10800000">
            <a:off x="1535625" y="2533325"/>
            <a:ext cx="6729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92" name="Google Shape;1292;p111"/>
          <p:cNvCxnSpPr>
            <a:stCxn id="1285" idx="3"/>
            <a:endCxn id="1288" idx="2"/>
          </p:cNvCxnSpPr>
          <p:nvPr/>
        </p:nvCxnSpPr>
        <p:spPr>
          <a:xfrm flipH="1" rot="10800000">
            <a:off x="1535625" y="2838125"/>
            <a:ext cx="6729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93" name="Google Shape;1293;p111"/>
          <p:cNvCxnSpPr>
            <a:stCxn id="1285" idx="3"/>
            <a:endCxn id="1287" idx="2"/>
          </p:cNvCxnSpPr>
          <p:nvPr/>
        </p:nvCxnSpPr>
        <p:spPr>
          <a:xfrm>
            <a:off x="1535625" y="3142925"/>
            <a:ext cx="67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94" name="Google Shape;1294;p111"/>
          <p:cNvCxnSpPr>
            <a:stCxn id="1285" idx="3"/>
            <a:endCxn id="1286" idx="2"/>
          </p:cNvCxnSpPr>
          <p:nvPr/>
        </p:nvCxnSpPr>
        <p:spPr>
          <a:xfrm>
            <a:off x="1535625" y="3142925"/>
            <a:ext cx="6729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95" name="Google Shape;1295;p111"/>
          <p:cNvCxnSpPr>
            <a:stCxn id="1285" idx="3"/>
            <a:endCxn id="1290" idx="2"/>
          </p:cNvCxnSpPr>
          <p:nvPr/>
        </p:nvCxnSpPr>
        <p:spPr>
          <a:xfrm>
            <a:off x="1535625" y="3142925"/>
            <a:ext cx="6729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96" name="Google Shape;1296;p111"/>
          <p:cNvSpPr txBox="1"/>
          <p:nvPr/>
        </p:nvSpPr>
        <p:spPr>
          <a:xfrm>
            <a:off x="1839650" y="1634300"/>
            <a:ext cx="11688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Step 1</a:t>
            </a:r>
            <a:endParaRPr i="0" sz="14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Candidates</a:t>
            </a:r>
            <a:endParaRPr i="0" sz="14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297" name="Google Shape;1297;p111"/>
          <p:cNvSpPr txBox="1"/>
          <p:nvPr/>
        </p:nvSpPr>
        <p:spPr>
          <a:xfrm>
            <a:off x="3796725" y="2906675"/>
            <a:ext cx="4059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8" name="Google Shape;1298;p111"/>
          <p:cNvSpPr/>
          <p:nvPr/>
        </p:nvSpPr>
        <p:spPr>
          <a:xfrm>
            <a:off x="4875400" y="3327125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9" name="Google Shape;1299;p111"/>
          <p:cNvSpPr/>
          <p:nvPr/>
        </p:nvSpPr>
        <p:spPr>
          <a:xfrm>
            <a:off x="4875400" y="3022325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111"/>
          <p:cNvSpPr/>
          <p:nvPr/>
        </p:nvSpPr>
        <p:spPr>
          <a:xfrm>
            <a:off x="4875400" y="2717525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111"/>
          <p:cNvSpPr/>
          <p:nvPr/>
        </p:nvSpPr>
        <p:spPr>
          <a:xfrm>
            <a:off x="4875400" y="2412725"/>
            <a:ext cx="405900" cy="2412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2" name="Google Shape;1302;p111"/>
          <p:cNvSpPr/>
          <p:nvPr/>
        </p:nvSpPr>
        <p:spPr>
          <a:xfrm>
            <a:off x="4875400" y="3631925"/>
            <a:ext cx="405900" cy="2412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3" name="Google Shape;1303;p111"/>
          <p:cNvCxnSpPr>
            <a:stCxn id="1297" idx="3"/>
            <a:endCxn id="1301" idx="2"/>
          </p:cNvCxnSpPr>
          <p:nvPr/>
        </p:nvCxnSpPr>
        <p:spPr>
          <a:xfrm flipH="1" rot="10800000">
            <a:off x="4202625" y="2533325"/>
            <a:ext cx="6729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04" name="Google Shape;1304;p111"/>
          <p:cNvCxnSpPr>
            <a:stCxn id="1297" idx="3"/>
            <a:endCxn id="1300" idx="2"/>
          </p:cNvCxnSpPr>
          <p:nvPr/>
        </p:nvCxnSpPr>
        <p:spPr>
          <a:xfrm flipH="1" rot="10800000">
            <a:off x="4202625" y="2838125"/>
            <a:ext cx="6729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05" name="Google Shape;1305;p111"/>
          <p:cNvCxnSpPr>
            <a:stCxn id="1297" idx="3"/>
            <a:endCxn id="1299" idx="2"/>
          </p:cNvCxnSpPr>
          <p:nvPr/>
        </p:nvCxnSpPr>
        <p:spPr>
          <a:xfrm>
            <a:off x="4202625" y="3142925"/>
            <a:ext cx="67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06" name="Google Shape;1306;p111"/>
          <p:cNvCxnSpPr>
            <a:stCxn id="1297" idx="3"/>
            <a:endCxn id="1298" idx="2"/>
          </p:cNvCxnSpPr>
          <p:nvPr/>
        </p:nvCxnSpPr>
        <p:spPr>
          <a:xfrm>
            <a:off x="4202625" y="3142925"/>
            <a:ext cx="6729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07" name="Google Shape;1307;p111"/>
          <p:cNvCxnSpPr>
            <a:stCxn id="1297" idx="3"/>
            <a:endCxn id="1302" idx="2"/>
          </p:cNvCxnSpPr>
          <p:nvPr/>
        </p:nvCxnSpPr>
        <p:spPr>
          <a:xfrm>
            <a:off x="4202625" y="3142925"/>
            <a:ext cx="6729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08" name="Google Shape;1308;p111"/>
          <p:cNvSpPr txBox="1"/>
          <p:nvPr/>
        </p:nvSpPr>
        <p:spPr>
          <a:xfrm>
            <a:off x="4201850" y="1634300"/>
            <a:ext cx="11688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Step 2</a:t>
            </a:r>
            <a:endParaRPr i="0" sz="14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Candidates</a:t>
            </a:r>
            <a:endParaRPr i="0" sz="14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09" name="Google Shape;1309;p111"/>
          <p:cNvSpPr txBox="1"/>
          <p:nvPr/>
        </p:nvSpPr>
        <p:spPr>
          <a:xfrm>
            <a:off x="6320925" y="2906675"/>
            <a:ext cx="5487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0" name="Google Shape;1310;p111"/>
          <p:cNvSpPr/>
          <p:nvPr/>
        </p:nvSpPr>
        <p:spPr>
          <a:xfrm>
            <a:off x="7542400" y="3327125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111"/>
          <p:cNvSpPr/>
          <p:nvPr/>
        </p:nvSpPr>
        <p:spPr>
          <a:xfrm>
            <a:off x="7542400" y="3022325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2" name="Google Shape;1312;p111"/>
          <p:cNvSpPr/>
          <p:nvPr/>
        </p:nvSpPr>
        <p:spPr>
          <a:xfrm>
            <a:off x="7542400" y="2717525"/>
            <a:ext cx="405900" cy="241200"/>
          </a:xfrm>
          <a:prstGeom prst="ellipse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111"/>
          <p:cNvSpPr/>
          <p:nvPr/>
        </p:nvSpPr>
        <p:spPr>
          <a:xfrm>
            <a:off x="7542400" y="2412725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11"/>
          <p:cNvSpPr/>
          <p:nvPr/>
        </p:nvSpPr>
        <p:spPr>
          <a:xfrm>
            <a:off x="7542400" y="3631925"/>
            <a:ext cx="405900" cy="241200"/>
          </a:xfrm>
          <a:prstGeom prst="ellipse">
            <a:avLst/>
          </a:prstGeom>
          <a:solidFill>
            <a:srgbClr val="D9EAD3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endParaRPr b="1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15" name="Google Shape;1315;p111"/>
          <p:cNvCxnSpPr>
            <a:stCxn id="1309" idx="3"/>
            <a:endCxn id="1313" idx="2"/>
          </p:cNvCxnSpPr>
          <p:nvPr/>
        </p:nvCxnSpPr>
        <p:spPr>
          <a:xfrm flipH="1" rot="10800000">
            <a:off x="6869625" y="2533325"/>
            <a:ext cx="6729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16" name="Google Shape;1316;p111"/>
          <p:cNvCxnSpPr>
            <a:stCxn id="1309" idx="3"/>
            <a:endCxn id="1312" idx="2"/>
          </p:cNvCxnSpPr>
          <p:nvPr/>
        </p:nvCxnSpPr>
        <p:spPr>
          <a:xfrm flipH="1" rot="10800000">
            <a:off x="6869625" y="2838125"/>
            <a:ext cx="6729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17" name="Google Shape;1317;p111"/>
          <p:cNvCxnSpPr>
            <a:stCxn id="1309" idx="3"/>
            <a:endCxn id="1311" idx="2"/>
          </p:cNvCxnSpPr>
          <p:nvPr/>
        </p:nvCxnSpPr>
        <p:spPr>
          <a:xfrm>
            <a:off x="6869625" y="3142925"/>
            <a:ext cx="672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18" name="Google Shape;1318;p111"/>
          <p:cNvCxnSpPr>
            <a:stCxn id="1309" idx="3"/>
            <a:endCxn id="1310" idx="2"/>
          </p:cNvCxnSpPr>
          <p:nvPr/>
        </p:nvCxnSpPr>
        <p:spPr>
          <a:xfrm>
            <a:off x="6869625" y="3142925"/>
            <a:ext cx="672900" cy="30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319" name="Google Shape;1319;p111"/>
          <p:cNvCxnSpPr>
            <a:stCxn id="1309" idx="3"/>
            <a:endCxn id="1314" idx="2"/>
          </p:cNvCxnSpPr>
          <p:nvPr/>
        </p:nvCxnSpPr>
        <p:spPr>
          <a:xfrm>
            <a:off x="6869625" y="3142925"/>
            <a:ext cx="672900" cy="6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20" name="Google Shape;1320;p111"/>
          <p:cNvSpPr txBox="1"/>
          <p:nvPr/>
        </p:nvSpPr>
        <p:spPr>
          <a:xfrm>
            <a:off x="6945050" y="1634300"/>
            <a:ext cx="11688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Step 3</a:t>
            </a:r>
            <a:endParaRPr i="0" sz="14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Candidates</a:t>
            </a:r>
            <a:endParaRPr i="0" sz="14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5" name="Google Shape;1325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8113" y="1055850"/>
            <a:ext cx="8110587" cy="3778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6" name="Google Shape;1326;p1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Evaluating Generative Language Models – “Old” Pipeline</a:t>
            </a:r>
            <a:endParaRPr sz="1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113"/>
          <p:cNvSpPr txBox="1"/>
          <p:nvPr>
            <p:ph idx="4294967295" type="body"/>
          </p:nvPr>
        </p:nvSpPr>
        <p:spPr>
          <a:xfrm>
            <a:off x="311700" y="1172000"/>
            <a:ext cx="4260300" cy="23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Barlow Condensed"/>
              <a:buChar char="●"/>
            </a:pPr>
            <a:r>
              <a:rPr lang="en" sz="1100">
                <a:latin typeface="Barlow Condensed"/>
                <a:ea typeface="Barlow Condensed"/>
                <a:cs typeface="Barlow Condensed"/>
                <a:sym typeface="Barlow Condensed"/>
              </a:rPr>
              <a:t>BLEU (bilingual evaluation understudy) is a metric to evaluate the quality of machine-generated text by comparing them to a set of references.</a:t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arlow Condensed"/>
              <a:buChar char="●"/>
            </a:pPr>
            <a:r>
              <a:rPr lang="en" sz="1100">
                <a:latin typeface="Barlow Condensed"/>
                <a:ea typeface="Barlow Condensed"/>
                <a:cs typeface="Barlow Condensed"/>
                <a:sym typeface="Barlow Condensed"/>
              </a:rPr>
              <a:t>Modified version of Precision</a:t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arlow Condensed"/>
              <a:buChar char="○"/>
            </a:pPr>
            <a:r>
              <a:rPr lang="en" sz="1100">
                <a:latin typeface="Barlow Condensed"/>
                <a:ea typeface="Barlow Condensed"/>
                <a:cs typeface="Barlow Condensed"/>
                <a:sym typeface="Barlow Condensed"/>
              </a:rPr>
              <a:t>P = m / w</a:t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arlow Condensed"/>
              <a:buChar char="○"/>
            </a:pPr>
            <a:r>
              <a:rPr lang="en" sz="1100">
                <a:latin typeface="Barlow Condensed"/>
                <a:ea typeface="Barlow Condensed"/>
                <a:cs typeface="Barlow Condensed"/>
                <a:sym typeface="Barlow Condensed"/>
              </a:rPr>
              <a:t>m: number of words in common among candidate and ground-truth texts </a:t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arlow Condensed"/>
              <a:buChar char="○"/>
            </a:pPr>
            <a:r>
              <a:rPr lang="en" sz="1100">
                <a:latin typeface="Barlow Condensed"/>
                <a:ea typeface="Barlow Condensed"/>
                <a:cs typeface="Barlow Condensed"/>
                <a:sym typeface="Barlow Condensed"/>
              </a:rPr>
              <a:t>w: number of words in the candidate text</a:t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arlow Condensed"/>
              <a:buChar char="●"/>
            </a:pPr>
            <a:r>
              <a:rPr lang="en" sz="1100">
                <a:latin typeface="Barlow Condensed"/>
                <a:ea typeface="Barlow Condensed"/>
                <a:cs typeface="Barlow Condensed"/>
                <a:sym typeface="Barlow Condensed"/>
              </a:rPr>
              <a:t>Doesn’t account for meaning or context</a:t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arlow Condensed"/>
              <a:buChar char="●"/>
            </a:pPr>
            <a:r>
              <a:rPr lang="en" sz="1100">
                <a:latin typeface="Barlow Condensed"/>
                <a:ea typeface="Barlow Condensed"/>
                <a:cs typeface="Barlow Condensed"/>
                <a:sym typeface="Barlow Condensed"/>
              </a:rPr>
              <a:t>Penalizes texts that don’t match target reference</a:t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arlow Condensed"/>
              <a:buChar char="●"/>
            </a:pPr>
            <a:r>
              <a:rPr lang="en" sz="1100">
                <a:latin typeface="Barlow Condensed"/>
                <a:ea typeface="Barlow Condensed"/>
                <a:cs typeface="Barlow Condensed"/>
                <a:sym typeface="Barlow Condensed"/>
              </a:rPr>
              <a:t>[</a:t>
            </a:r>
            <a:r>
              <a:rPr lang="en" sz="11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3"/>
              </a:rPr>
              <a:t>Video</a:t>
            </a:r>
            <a:r>
              <a:rPr lang="en" sz="1100">
                <a:latin typeface="Barlow Condensed"/>
                <a:ea typeface="Barlow Condensed"/>
                <a:cs typeface="Barlow Condensed"/>
                <a:sym typeface="Barlow Condensed"/>
              </a:rPr>
              <a:t>]</a:t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32" name="Google Shape;1332;p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Evaluating Generative Language Models – BLEU Score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96"/>
          <p:cNvSpPr txBox="1"/>
          <p:nvPr/>
        </p:nvSpPr>
        <p:spPr>
          <a:xfrm>
            <a:off x="7444144" y="4840856"/>
            <a:ext cx="1642725" cy="3026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8100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Photo source: Bing Image Creator</a:t>
            </a:r>
            <a:endParaRPr b="0" i="0" sz="7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89" name="Google Shape;889;p96"/>
          <p:cNvSpPr txBox="1"/>
          <p:nvPr>
            <p:ph idx="1" type="subTitle"/>
          </p:nvPr>
        </p:nvSpPr>
        <p:spPr>
          <a:xfrm>
            <a:off x="339555" y="34287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Instructor: Brian Zimmerman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(based on slides from Rodrigo Nogueira)</a:t>
            </a:r>
            <a:endParaRPr/>
          </a:p>
        </p:txBody>
      </p:sp>
      <p:sp>
        <p:nvSpPr>
          <p:cNvPr id="890" name="Google Shape;890;p96"/>
          <p:cNvSpPr txBox="1"/>
          <p:nvPr>
            <p:ph idx="10" type="dt"/>
          </p:nvPr>
        </p:nvSpPr>
        <p:spPr>
          <a:xfrm>
            <a:off x="339555" y="283899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June 4</a:t>
            </a:r>
            <a:r>
              <a:rPr b="1" lang="en"/>
              <a:t>, 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2024</a:t>
            </a:r>
            <a:endParaRPr b="1"/>
          </a:p>
        </p:txBody>
      </p:sp>
      <p:sp>
        <p:nvSpPr>
          <p:cNvPr id="891" name="Google Shape;891;p96"/>
          <p:cNvSpPr txBox="1"/>
          <p:nvPr>
            <p:ph type="ctrTitle"/>
          </p:nvPr>
        </p:nvSpPr>
        <p:spPr>
          <a:xfrm>
            <a:off x="339555" y="162895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"/>
              <a:buFont typeface="Arial"/>
              <a:buNone/>
            </a:pPr>
            <a:r>
              <a:rPr lang="en"/>
              <a:t>Foundations of Large Language Models: Tools, Techniques, and Applications</a:t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6363"/>
              <a:buFont typeface="Arial"/>
              <a:buNone/>
            </a:pPr>
            <a:r>
              <a:rPr lang="en" sz="2200"/>
              <a:t>(3rd edition)</a:t>
            </a:r>
            <a:endParaRPr sz="2200"/>
          </a:p>
        </p:txBody>
      </p:sp>
      <p:pic>
        <p:nvPicPr>
          <p:cNvPr id="892" name="Google Shape;892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137" y="533756"/>
            <a:ext cx="4518656" cy="415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14"/>
          <p:cNvSpPr txBox="1"/>
          <p:nvPr>
            <p:ph idx="4294967295" type="body"/>
          </p:nvPr>
        </p:nvSpPr>
        <p:spPr>
          <a:xfrm>
            <a:off x="311700" y="1220375"/>
            <a:ext cx="42603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Barlow Condensed"/>
              <a:buChar char="●"/>
            </a:pPr>
            <a:r>
              <a:rPr lang="en" sz="1100">
                <a:latin typeface="Barlow Condensed"/>
                <a:ea typeface="Barlow Condensed"/>
                <a:cs typeface="Barlow Condensed"/>
                <a:sym typeface="Barlow Condensed"/>
              </a:rPr>
              <a:t>ROUGE metrics are recall-oriented, meaning they focus on the ability of the summary to include important information from the reference summaries.</a:t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arlow Condensed"/>
              <a:buChar char="●"/>
            </a:pPr>
            <a:r>
              <a:rPr lang="en" sz="1100">
                <a:latin typeface="Barlow Condensed"/>
                <a:ea typeface="Barlow Condensed"/>
                <a:cs typeface="Barlow Condensed"/>
                <a:sym typeface="Barlow Condensed"/>
              </a:rPr>
              <a:t>Some variants: ROUGE-1, ROUGE-2, and ROUGE-L.</a:t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arlow Condensed"/>
              <a:buChar char="●"/>
            </a:pPr>
            <a:r>
              <a:rPr lang="en" sz="1100">
                <a:latin typeface="Barlow Condensed"/>
                <a:ea typeface="Barlow Condensed"/>
                <a:cs typeface="Barlow Condensed"/>
                <a:sym typeface="Barlow Condensed"/>
              </a:rPr>
              <a:t>ROUGE-1 and ROUGE-2 are based on comparing unigrams and bigrams, respectively, between the output summary and reference summaries.</a:t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Barlow Condensed"/>
              <a:buChar char="●"/>
            </a:pPr>
            <a:r>
              <a:rPr lang="en" sz="1100">
                <a:latin typeface="Barlow Condensed"/>
                <a:ea typeface="Barlow Condensed"/>
                <a:cs typeface="Barlow Condensed"/>
                <a:sym typeface="Barlow Condensed"/>
              </a:rPr>
              <a:t>[</a:t>
            </a:r>
            <a:r>
              <a:rPr lang="en" sz="11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3"/>
              </a:rPr>
              <a:t>Video</a:t>
            </a:r>
            <a:r>
              <a:rPr lang="en" sz="1100">
                <a:latin typeface="Barlow Condensed"/>
                <a:ea typeface="Barlow Condensed"/>
                <a:cs typeface="Barlow Condensed"/>
                <a:sym typeface="Barlow Condensed"/>
              </a:rPr>
              <a:t>]</a:t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1338" name="Google Shape;1338;p114"/>
          <p:cNvPicPr preferRelativeResize="0"/>
          <p:nvPr/>
        </p:nvPicPr>
        <p:blipFill rotWithShape="1">
          <a:blip r:embed="rId4">
            <a:alphaModFix/>
          </a:blip>
          <a:srcRect b="0" l="0" r="0" t="38366"/>
          <a:stretch/>
        </p:blipFill>
        <p:spPr>
          <a:xfrm>
            <a:off x="5452073" y="1220375"/>
            <a:ext cx="3226000" cy="9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Evaluating Generative Language Models – ROUGE Score</a:t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2387" y="1324351"/>
            <a:ext cx="5019225" cy="30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6" name="Google Shape;1346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Evaluating Generative Language Models – G-Eval</a:t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Evaluating Generative Language Models – G-Eval</a:t>
            </a:r>
            <a:endParaRPr sz="1800"/>
          </a:p>
        </p:txBody>
      </p:sp>
      <p:pic>
        <p:nvPicPr>
          <p:cNvPr id="1353" name="Google Shape;1353;p1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5312" y="1163600"/>
            <a:ext cx="6553374" cy="310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7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p117"/>
          <p:cNvSpPr txBox="1"/>
          <p:nvPr/>
        </p:nvSpPr>
        <p:spPr>
          <a:xfrm>
            <a:off x="194900" y="1267250"/>
            <a:ext cx="4654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Notebook Demo – G-Eval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59" name="Google Shape;1359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Evaluating Generative Language Models – G-Eval</a:t>
            </a:r>
            <a:endParaRPr sz="1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118"/>
          <p:cNvSpPr txBox="1"/>
          <p:nvPr>
            <p:ph idx="4294967295" type="body"/>
          </p:nvPr>
        </p:nvSpPr>
        <p:spPr>
          <a:xfrm>
            <a:off x="311700" y="1152469"/>
            <a:ext cx="4882950" cy="1499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None/>
            </a:pPr>
            <a:r>
              <a:rPr lang="en" sz="1300">
                <a:latin typeface="Barlow Condensed"/>
                <a:ea typeface="Barlow Condensed"/>
                <a:cs typeface="Barlow Condensed"/>
                <a:sym typeface="Barlow Condensed"/>
              </a:rPr>
              <a:t>Most FLOPs are spent in the linear projections → linear increase in inference time wrt sequence length</a:t>
            </a:r>
            <a:endParaRPr sz="13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65" name="Google Shape;1365;p118"/>
          <p:cNvSpPr txBox="1"/>
          <p:nvPr/>
        </p:nvSpPr>
        <p:spPr>
          <a:xfrm>
            <a:off x="3848750" y="4793675"/>
            <a:ext cx="758700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Source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66" name="Google Shape;1366;p118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67" name="Google Shape;1367;p118"/>
          <p:cNvSpPr txBox="1"/>
          <p:nvPr/>
        </p:nvSpPr>
        <p:spPr>
          <a:xfrm>
            <a:off x="8349881" y="4647056"/>
            <a:ext cx="708300" cy="3001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Source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68" name="Google Shape;1368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3781" y="432750"/>
            <a:ext cx="3365748" cy="4271457"/>
          </a:xfrm>
          <a:prstGeom prst="rect">
            <a:avLst/>
          </a:prstGeom>
          <a:noFill/>
          <a:ln>
            <a:noFill/>
          </a:ln>
        </p:spPr>
      </p:pic>
      <p:sp>
        <p:nvSpPr>
          <p:cNvPr id="1369" name="Google Shape;1369;p118"/>
          <p:cNvSpPr txBox="1"/>
          <p:nvPr/>
        </p:nvSpPr>
        <p:spPr>
          <a:xfrm>
            <a:off x="5332238" y="479981"/>
            <a:ext cx="3662325" cy="3577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70" name="Google Shape;1370;p1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01794" y="2422894"/>
            <a:ext cx="3955499" cy="24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1" name="Google Shape;1371;p11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Computational Overhead of LLMs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119"/>
          <p:cNvSpPr txBox="1"/>
          <p:nvPr>
            <p:ph idx="4294967295" type="body"/>
          </p:nvPr>
        </p:nvSpPr>
        <p:spPr>
          <a:xfrm>
            <a:off x="311700" y="1152475"/>
            <a:ext cx="8520525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None/>
            </a:pPr>
            <a:r>
              <a:rPr lang="en" sz="1100">
                <a:latin typeface="Barlow Condensed"/>
                <a:ea typeface="Barlow Condensed"/>
                <a:cs typeface="Barlow Condensed"/>
                <a:sym typeface="Barlow Condensed"/>
              </a:rPr>
              <a:t>BERT-Large (330M parameters)</a:t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1377" name="Google Shape;1377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8925" y="1647075"/>
            <a:ext cx="4033075" cy="301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8" name="Google Shape;1378;p119"/>
          <p:cNvPicPr preferRelativeResize="0"/>
          <p:nvPr/>
        </p:nvPicPr>
        <p:blipFill rotWithShape="1">
          <a:blip r:embed="rId4">
            <a:alphaModFix/>
          </a:blip>
          <a:srcRect b="0" l="0" r="0" t="11308"/>
          <a:stretch/>
        </p:blipFill>
        <p:spPr>
          <a:xfrm>
            <a:off x="4572000" y="1995745"/>
            <a:ext cx="4033068" cy="2662261"/>
          </a:xfrm>
          <a:prstGeom prst="rect">
            <a:avLst/>
          </a:prstGeom>
          <a:noFill/>
          <a:ln>
            <a:noFill/>
          </a:ln>
        </p:spPr>
      </p:pic>
      <p:sp>
        <p:nvSpPr>
          <p:cNvPr id="1379" name="Google Shape;1379;p119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100"/>
              <a:t>PAGE  </a:t>
            </a: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1380" name="Google Shape;1380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Computational Overhead of LLMs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120"/>
          <p:cNvSpPr txBox="1"/>
          <p:nvPr>
            <p:ph idx="1" type="body"/>
          </p:nvPr>
        </p:nvSpPr>
        <p:spPr>
          <a:xfrm>
            <a:off x="311700" y="1152475"/>
            <a:ext cx="852052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1200">
                <a:latin typeface="Barlow Condensed"/>
                <a:ea typeface="Barlow Condensed"/>
                <a:cs typeface="Barlow Condensed"/>
                <a:sym typeface="Barlow Condensed"/>
              </a:rPr>
              <a:t>Writing takes longer than reading:</a:t>
            </a:r>
            <a:endParaRPr sz="12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2667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Barlow Condensed"/>
              <a:buChar char="●"/>
            </a:pPr>
            <a:r>
              <a:rPr lang="en" sz="1200">
                <a:latin typeface="Barlow Condensed"/>
                <a:ea typeface="Barlow Condensed"/>
                <a:cs typeface="Barlow Condensed"/>
                <a:sym typeface="Barlow Condensed"/>
              </a:rPr>
              <a:t>1 sec to encode 1,000 input tokens</a:t>
            </a:r>
            <a:endParaRPr sz="12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266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Condensed"/>
              <a:buChar char="●"/>
            </a:pPr>
            <a:r>
              <a:rPr lang="en" sz="1200">
                <a:latin typeface="Barlow Condensed"/>
                <a:ea typeface="Barlow Condensed"/>
                <a:cs typeface="Barlow Condensed"/>
                <a:sym typeface="Barlow Condensed"/>
              </a:rPr>
              <a:t>1 sec to generate 4 tokens </a:t>
            </a:r>
            <a:br>
              <a:rPr lang="en" sz="1200">
                <a:latin typeface="Barlow Condensed"/>
                <a:ea typeface="Barlow Condensed"/>
                <a:cs typeface="Barlow Condensed"/>
                <a:sym typeface="Barlow Condensed"/>
              </a:rPr>
            </a:br>
            <a:endParaRPr sz="12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1200">
                <a:latin typeface="Barlow Condensed"/>
                <a:ea typeface="Barlow Condensed"/>
                <a:cs typeface="Barlow Condensed"/>
                <a:sym typeface="Barlow Condensed"/>
              </a:rPr>
              <a:t>For instance:</a:t>
            </a:r>
            <a:endParaRPr sz="12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2667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Font typeface="Barlow Condensed"/>
              <a:buChar char="●"/>
            </a:pPr>
            <a:r>
              <a:rPr lang="en" sz="1200">
                <a:latin typeface="Barlow Condensed"/>
                <a:ea typeface="Barlow Condensed"/>
                <a:cs typeface="Barlow Condensed"/>
                <a:sym typeface="Barlow Condensed"/>
              </a:rPr>
              <a:t>Classify a one-page document (990 input tokens + 10 output tokens): 1 + 5 secs</a:t>
            </a:r>
            <a:endParaRPr sz="12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2667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Barlow Condensed"/>
              <a:buChar char="●"/>
            </a:pPr>
            <a:r>
              <a:rPr lang="en" sz="1200">
                <a:latin typeface="Barlow Condensed"/>
                <a:ea typeface="Barlow Condensed"/>
                <a:cs typeface="Barlow Condensed"/>
                <a:sym typeface="Barlow Condensed"/>
              </a:rPr>
              <a:t>Write an one-page essay (20 input tokens + 980 output tokens): 0.2 + 245 secs</a:t>
            </a:r>
            <a:endParaRPr sz="12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2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1200">
                <a:latin typeface="Barlow Condensed"/>
                <a:ea typeface="Barlow Condensed"/>
                <a:cs typeface="Barlow Condensed"/>
                <a:sym typeface="Barlow Condensed"/>
              </a:rPr>
              <a:t>Takeaway: Cast tasks into classification tasks rather generative tasks when possible</a:t>
            </a:r>
            <a:endParaRPr sz="12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None/>
            </a:pPr>
            <a:r>
              <a:t/>
            </a:r>
            <a:endParaRPr sz="1100"/>
          </a:p>
        </p:txBody>
      </p:sp>
      <p:sp>
        <p:nvSpPr>
          <p:cNvPr id="1387" name="Google Shape;1387;p120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1388" name="Google Shape;1388;p120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100"/>
              <a:t>PAGE  </a:t>
            </a: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1389" name="Google Shape;1389;p120"/>
          <p:cNvSpPr txBox="1"/>
          <p:nvPr/>
        </p:nvSpPr>
        <p:spPr>
          <a:xfrm>
            <a:off x="5436650" y="4290225"/>
            <a:ext cx="3548100" cy="307800"/>
          </a:xfrm>
          <a:prstGeom prst="rect">
            <a:avLst/>
          </a:prstGeom>
          <a:noFill/>
          <a:ln cap="flat" cmpd="sng" w="19050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[</a:t>
            </a:r>
            <a:r>
              <a:rPr b="0" i="0" lang="en" sz="1100" u="sng" cap="none" strike="noStrik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Learn more about why decoding is slower than encoding</a:t>
            </a:r>
            <a:r>
              <a:rPr lang="en" sz="1100">
                <a:latin typeface="Georgia"/>
                <a:ea typeface="Georgia"/>
                <a:cs typeface="Georgia"/>
                <a:sym typeface="Georgia"/>
              </a:rPr>
              <a:t>]</a:t>
            </a:r>
            <a:endParaRPr b="0" i="0" sz="1100" u="none" cap="none" strike="noStrike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90" name="Google Shape;1390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Computational Overhead of LLMs</a:t>
            </a:r>
            <a:endParaRPr sz="18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4" name="Shape 1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5" name="Google Shape;1395;p1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Barlow Condensed"/>
                <a:ea typeface="Barlow Condensed"/>
                <a:cs typeface="Barlow Condensed"/>
                <a:sym typeface="Barlow Condensed"/>
              </a:rPr>
              <a:t>LLMs with more parameters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Font typeface="Barlow Condensed"/>
              <a:buChar char="▪"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generally perform better than lower parameter counterparts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arlow Condensed"/>
              <a:buChar char="▪"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cost more wrt electricity and hardware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GPT-4 estimated training costs were around USD 100m. SOTA performance requires deep pockets and these models are becoming less accessible as a result.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96" name="Google Shape;1396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LLMs Going Forward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of Module 4</a:t>
            </a:r>
            <a:endParaRPr/>
          </a:p>
        </p:txBody>
      </p:sp>
      <p:sp>
        <p:nvSpPr>
          <p:cNvPr id="1402" name="Google Shape;1402;p1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Overview of Today – Module 4</a:t>
            </a:r>
            <a:endParaRPr sz="1800"/>
          </a:p>
        </p:txBody>
      </p:sp>
      <p:sp>
        <p:nvSpPr>
          <p:cNvPr id="898" name="Google Shape;898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Barlow Condensed"/>
              <a:buChar char="●"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Recap of Module 3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Barlow Condensed"/>
              <a:buChar char="○"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LLMs in Information Retrieval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Barlow Condensed"/>
              <a:buChar char="●"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Processing Long Documents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Barlow Condensed"/>
              <a:buChar char="●"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Tokens and Token Embeddings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Barlow Condensed"/>
              <a:buChar char="●"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Decoding Algorithms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Barlow Condensed"/>
              <a:buChar char="●"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Evaluating Generative Language Models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Barlow Condensed"/>
              <a:buChar char="●"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Computational Overhead of LLMs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Barlow Condensed"/>
              <a:buChar char="●"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LLMs Going Forward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215" y="1144313"/>
            <a:ext cx="7047575" cy="3516919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p98"/>
          <p:cNvSpPr txBox="1"/>
          <p:nvPr/>
        </p:nvSpPr>
        <p:spPr>
          <a:xfrm>
            <a:off x="228619" y="4661231"/>
            <a:ext cx="3128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sng" cap="none" strike="noStrik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Source</a:t>
            </a:r>
            <a:endParaRPr b="0" i="0" sz="13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06" name="Google Shape;906;p98"/>
          <p:cNvSpPr txBox="1"/>
          <p:nvPr/>
        </p:nvSpPr>
        <p:spPr>
          <a:xfrm>
            <a:off x="3259331" y="2097630"/>
            <a:ext cx="8544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search engine</a:t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7" name="Google Shape;907;p98"/>
          <p:cNvSpPr txBox="1"/>
          <p:nvPr/>
        </p:nvSpPr>
        <p:spPr>
          <a:xfrm>
            <a:off x="2402081" y="2673354"/>
            <a:ext cx="8544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question</a:t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8" name="Google Shape;908;p98"/>
          <p:cNvSpPr txBox="1"/>
          <p:nvPr/>
        </p:nvSpPr>
        <p:spPr>
          <a:xfrm>
            <a:off x="3855393" y="2673354"/>
            <a:ext cx="854400" cy="6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retrieved documents</a:t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9" name="Google Shape;909;p98"/>
          <p:cNvSpPr txBox="1"/>
          <p:nvPr/>
        </p:nvSpPr>
        <p:spPr>
          <a:xfrm>
            <a:off x="1270185" y="2153573"/>
            <a:ext cx="8544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User</a:t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10" name="Google Shape;910;p98"/>
          <p:cNvSpPr txBox="1"/>
          <p:nvPr/>
        </p:nvSpPr>
        <p:spPr>
          <a:xfrm>
            <a:off x="2344931" y="1364336"/>
            <a:ext cx="8544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question</a:t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11" name="Google Shape;911;p98"/>
          <p:cNvSpPr txBox="1"/>
          <p:nvPr/>
        </p:nvSpPr>
        <p:spPr>
          <a:xfrm>
            <a:off x="4141144" y="1761544"/>
            <a:ext cx="1116900" cy="6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question +</a:t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retrieved documents</a:t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12" name="Google Shape;912;p98"/>
          <p:cNvSpPr txBox="1"/>
          <p:nvPr/>
        </p:nvSpPr>
        <p:spPr>
          <a:xfrm>
            <a:off x="5684194" y="1132894"/>
            <a:ext cx="1116900" cy="519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3" name="Google Shape;913;p98"/>
          <p:cNvSpPr txBox="1"/>
          <p:nvPr/>
        </p:nvSpPr>
        <p:spPr>
          <a:xfrm>
            <a:off x="2973581" y="4212188"/>
            <a:ext cx="13638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Collections of (private) documents </a:t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14" name="Google Shape;914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LLMs in Information Retrieval - RAG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Descrição gerada automaticamente" id="920" name="Google Shape;920;p9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606790"/>
            <a:ext cx="7886700" cy="21233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921" name="Google Shape;921;p9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3050" y="1666225"/>
            <a:ext cx="956125" cy="9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p99"/>
          <p:cNvSpPr txBox="1"/>
          <p:nvPr/>
        </p:nvSpPr>
        <p:spPr>
          <a:xfrm>
            <a:off x="2140669" y="2738925"/>
            <a:ext cx="890325" cy="669600"/>
          </a:xfrm>
          <a:prstGeom prst="rect">
            <a:avLst/>
          </a:prstGeom>
          <a:solidFill>
            <a:srgbClr val="FDC44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3" name="Google Shape;923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LLMs in Information Retrieval - Search Engines</a:t>
            </a:r>
            <a:endParaRPr sz="1800"/>
          </a:p>
        </p:txBody>
      </p:sp>
      <p:sp>
        <p:nvSpPr>
          <p:cNvPr id="924" name="Google Shape;924;p99"/>
          <p:cNvSpPr txBox="1"/>
          <p:nvPr/>
        </p:nvSpPr>
        <p:spPr>
          <a:xfrm>
            <a:off x="3475275" y="4061700"/>
            <a:ext cx="170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Bi-Encoder</a:t>
            </a:r>
            <a:endParaRPr sz="1800">
              <a:solidFill>
                <a:srgbClr val="0000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25" name="Google Shape;925;p99"/>
          <p:cNvSpPr txBox="1"/>
          <p:nvPr/>
        </p:nvSpPr>
        <p:spPr>
          <a:xfrm>
            <a:off x="5364864" y="4061700"/>
            <a:ext cx="19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AA84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Cross Encoder</a:t>
            </a:r>
            <a:endParaRPr sz="1800">
              <a:solidFill>
                <a:srgbClr val="6AA84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926" name="Google Shape;926;p99"/>
          <p:cNvCxnSpPr>
            <a:stCxn id="924" idx="0"/>
          </p:cNvCxnSpPr>
          <p:nvPr/>
        </p:nvCxnSpPr>
        <p:spPr>
          <a:xfrm rot="10800000">
            <a:off x="4325625" y="3386700"/>
            <a:ext cx="0" cy="6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27" name="Google Shape;927;p99"/>
          <p:cNvCxnSpPr/>
          <p:nvPr/>
        </p:nvCxnSpPr>
        <p:spPr>
          <a:xfrm rot="10800000">
            <a:off x="6351125" y="3386700"/>
            <a:ext cx="0" cy="675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Processing Long Documents</a:t>
            </a:r>
            <a:endParaRPr sz="1800"/>
          </a:p>
        </p:txBody>
      </p:sp>
      <p:pic>
        <p:nvPicPr>
          <p:cNvPr id="933" name="Google Shape;933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451" y="3351352"/>
            <a:ext cx="572698" cy="57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2251" y="3351352"/>
            <a:ext cx="572698" cy="57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726" y="2806952"/>
            <a:ext cx="572698" cy="57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6726" y="1515502"/>
            <a:ext cx="572698" cy="572702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p100"/>
          <p:cNvSpPr txBox="1"/>
          <p:nvPr/>
        </p:nvSpPr>
        <p:spPr>
          <a:xfrm>
            <a:off x="735425" y="2022550"/>
            <a:ext cx="259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 page (500 words)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38" name="Google Shape;938;p100"/>
          <p:cNvSpPr txBox="1"/>
          <p:nvPr/>
        </p:nvSpPr>
        <p:spPr>
          <a:xfrm>
            <a:off x="735425" y="3981975"/>
            <a:ext cx="2595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3</a:t>
            </a: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pages (1500 words)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39" name="Google Shape;939;p100"/>
          <p:cNvSpPr/>
          <p:nvPr/>
        </p:nvSpPr>
        <p:spPr>
          <a:xfrm>
            <a:off x="4685800" y="1450550"/>
            <a:ext cx="971400" cy="971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LLM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940" name="Google Shape;940;p100"/>
          <p:cNvCxnSpPr/>
          <p:nvPr/>
        </p:nvCxnSpPr>
        <p:spPr>
          <a:xfrm>
            <a:off x="2703863" y="3379650"/>
            <a:ext cx="1597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41" name="Google Shape;941;p100"/>
          <p:cNvCxnSpPr/>
          <p:nvPr/>
        </p:nvCxnSpPr>
        <p:spPr>
          <a:xfrm>
            <a:off x="2703863" y="1801850"/>
            <a:ext cx="15975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42" name="Google Shape;942;p100"/>
          <p:cNvSpPr txBox="1"/>
          <p:nvPr/>
        </p:nvSpPr>
        <p:spPr>
          <a:xfrm>
            <a:off x="6605050" y="1659388"/>
            <a:ext cx="170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943" name="Google Shape;943;p100"/>
          <p:cNvGraphicFramePr/>
          <p:nvPr/>
        </p:nvGraphicFramePr>
        <p:xfrm>
          <a:off x="6774350" y="1480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{79184192-968C-4B2B-867E-0695AE08784B}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944" name="Google Shape;944;p100"/>
          <p:cNvSpPr txBox="1"/>
          <p:nvPr/>
        </p:nvSpPr>
        <p:spPr>
          <a:xfrm>
            <a:off x="6689700" y="1974188"/>
            <a:ext cx="1700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1024 dimensional “embedding”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45" name="Google Shape;945;p100"/>
          <p:cNvSpPr/>
          <p:nvPr/>
        </p:nvSpPr>
        <p:spPr>
          <a:xfrm>
            <a:off x="4685825" y="2931625"/>
            <a:ext cx="971400" cy="971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LLM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6" name="Google Shape;946;p100"/>
          <p:cNvSpPr txBox="1"/>
          <p:nvPr/>
        </p:nvSpPr>
        <p:spPr>
          <a:xfrm>
            <a:off x="6605075" y="3140463"/>
            <a:ext cx="170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graphicFrame>
        <p:nvGraphicFramePr>
          <p:cNvPr id="947" name="Google Shape;947;p100"/>
          <p:cNvGraphicFramePr/>
          <p:nvPr/>
        </p:nvGraphicFramePr>
        <p:xfrm>
          <a:off x="6774375" y="29610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{79184192-968C-4B2B-867E-0695AE08784B}</a:tableStyleId>
              </a:tblPr>
              <a:tblGrid>
                <a:gridCol w="382850"/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4CCCC"/>
                    </a:solidFill>
                  </a:tcPr>
                </a:tc>
              </a:tr>
            </a:tbl>
          </a:graphicData>
        </a:graphic>
      </p:graphicFrame>
      <p:sp>
        <p:nvSpPr>
          <p:cNvPr id="948" name="Google Shape;948;p100"/>
          <p:cNvSpPr txBox="1"/>
          <p:nvPr/>
        </p:nvSpPr>
        <p:spPr>
          <a:xfrm>
            <a:off x="6689725" y="3455263"/>
            <a:ext cx="17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???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49" name="Google Shape;949;p100"/>
          <p:cNvSpPr txBox="1"/>
          <p:nvPr/>
        </p:nvSpPr>
        <p:spPr>
          <a:xfrm>
            <a:off x="7421225" y="1822175"/>
            <a:ext cx="165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Processing Long Documents</a:t>
            </a:r>
            <a:endParaRPr sz="1800"/>
          </a:p>
        </p:txBody>
      </p:sp>
      <p:sp>
        <p:nvSpPr>
          <p:cNvPr id="955" name="Google Shape;955;p101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The same encoder will produce a similar size embedding, regardless document size.</a:t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As documents get longer, it becomes more difficult to compress their information into a fixed size embedding.</a:t>
            </a:r>
            <a:endParaRPr/>
          </a:p>
        </p:txBody>
      </p:sp>
      <p:pic>
        <p:nvPicPr>
          <p:cNvPr id="956" name="Google Shape;956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475" y="1583000"/>
            <a:ext cx="2231875" cy="19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1" name="Google Shape;961;p102"/>
          <p:cNvPicPr preferRelativeResize="0"/>
          <p:nvPr/>
        </p:nvPicPr>
        <p:blipFill rotWithShape="1">
          <a:blip r:embed="rId3">
            <a:alphaModFix/>
          </a:blip>
          <a:srcRect b="0" l="-792" r="-915" t="0"/>
          <a:stretch/>
        </p:blipFill>
        <p:spPr>
          <a:xfrm>
            <a:off x="124847" y="1007531"/>
            <a:ext cx="7294107" cy="3589463"/>
          </a:xfrm>
          <a:prstGeom prst="rect">
            <a:avLst/>
          </a:prstGeom>
          <a:noFill/>
          <a:ln>
            <a:noFill/>
          </a:ln>
        </p:spPr>
      </p:pic>
      <p:sp>
        <p:nvSpPr>
          <p:cNvPr id="962" name="Google Shape;962;p102"/>
          <p:cNvSpPr/>
          <p:nvPr/>
        </p:nvSpPr>
        <p:spPr>
          <a:xfrm>
            <a:off x="4958563" y="2183427"/>
            <a:ext cx="670500" cy="457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baseline="-2500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i,w=1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3" name="Google Shape;963;p102"/>
          <p:cNvSpPr txBox="1"/>
          <p:nvPr/>
        </p:nvSpPr>
        <p:spPr>
          <a:xfrm>
            <a:off x="226556" y="4178569"/>
            <a:ext cx="3574500" cy="646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Smaller strides -&gt; more windows: decreases the chance of separating important information into 2 windows at the expense of having more windows to process.</a:t>
            </a:r>
            <a:endParaRPr i="0" sz="11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64" name="Google Shape;964;p102"/>
          <p:cNvSpPr/>
          <p:nvPr/>
        </p:nvSpPr>
        <p:spPr>
          <a:xfrm>
            <a:off x="6757382" y="4069356"/>
            <a:ext cx="1001475" cy="457200"/>
          </a:xfrm>
          <a:prstGeom prst="roundRect">
            <a:avLst>
              <a:gd fmla="val 8518" name="adj"/>
            </a:avLst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5" name="Google Shape;965;p102"/>
          <p:cNvCxnSpPr/>
          <p:nvPr/>
        </p:nvCxnSpPr>
        <p:spPr>
          <a:xfrm>
            <a:off x="7921106" y="4317075"/>
            <a:ext cx="299925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66" name="Google Shape;966;p102"/>
          <p:cNvCxnSpPr/>
          <p:nvPr/>
        </p:nvCxnSpPr>
        <p:spPr>
          <a:xfrm>
            <a:off x="6387356" y="4317075"/>
            <a:ext cx="290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67" name="Google Shape;967;p102"/>
          <p:cNvSpPr/>
          <p:nvPr/>
        </p:nvSpPr>
        <p:spPr>
          <a:xfrm>
            <a:off x="8330413" y="4069377"/>
            <a:ext cx="670500" cy="457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baseline="-2500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i,w=4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102"/>
          <p:cNvSpPr/>
          <p:nvPr/>
        </p:nvSpPr>
        <p:spPr>
          <a:xfrm>
            <a:off x="5900132" y="3440706"/>
            <a:ext cx="1001475" cy="457200"/>
          </a:xfrm>
          <a:prstGeom prst="roundRect">
            <a:avLst>
              <a:gd fmla="val 8518" name="adj"/>
            </a:avLst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69" name="Google Shape;969;p102"/>
          <p:cNvCxnSpPr/>
          <p:nvPr/>
        </p:nvCxnSpPr>
        <p:spPr>
          <a:xfrm>
            <a:off x="7063856" y="3688425"/>
            <a:ext cx="299925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0" name="Google Shape;970;p102"/>
          <p:cNvCxnSpPr/>
          <p:nvPr/>
        </p:nvCxnSpPr>
        <p:spPr>
          <a:xfrm>
            <a:off x="5530106" y="3688425"/>
            <a:ext cx="290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71" name="Google Shape;971;p102"/>
          <p:cNvSpPr/>
          <p:nvPr/>
        </p:nvSpPr>
        <p:spPr>
          <a:xfrm>
            <a:off x="7473163" y="3440727"/>
            <a:ext cx="670500" cy="457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baseline="-2500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i,w=3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2" name="Google Shape;972;p102"/>
          <p:cNvSpPr/>
          <p:nvPr/>
        </p:nvSpPr>
        <p:spPr>
          <a:xfrm>
            <a:off x="4642832" y="2812056"/>
            <a:ext cx="1001475" cy="457200"/>
          </a:xfrm>
          <a:prstGeom prst="roundRect">
            <a:avLst>
              <a:gd fmla="val 8518" name="adj"/>
            </a:avLst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3" name="Google Shape;973;p102"/>
          <p:cNvCxnSpPr/>
          <p:nvPr/>
        </p:nvCxnSpPr>
        <p:spPr>
          <a:xfrm>
            <a:off x="5806556" y="3059775"/>
            <a:ext cx="299925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4" name="Google Shape;974;p102"/>
          <p:cNvCxnSpPr/>
          <p:nvPr/>
        </p:nvCxnSpPr>
        <p:spPr>
          <a:xfrm>
            <a:off x="4272806" y="3059775"/>
            <a:ext cx="290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75" name="Google Shape;975;p102"/>
          <p:cNvSpPr/>
          <p:nvPr/>
        </p:nvSpPr>
        <p:spPr>
          <a:xfrm>
            <a:off x="6215863" y="2812077"/>
            <a:ext cx="670500" cy="457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baseline="-2500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i,w=2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102"/>
          <p:cNvSpPr/>
          <p:nvPr/>
        </p:nvSpPr>
        <p:spPr>
          <a:xfrm>
            <a:off x="3385532" y="2183406"/>
            <a:ext cx="1001475" cy="457200"/>
          </a:xfrm>
          <a:prstGeom prst="roundRect">
            <a:avLst>
              <a:gd fmla="val 8518" name="adj"/>
            </a:avLst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7" name="Google Shape;977;p102"/>
          <p:cNvCxnSpPr/>
          <p:nvPr/>
        </p:nvCxnSpPr>
        <p:spPr>
          <a:xfrm>
            <a:off x="4549256" y="2431125"/>
            <a:ext cx="299925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978" name="Google Shape;978;p102"/>
          <p:cNvCxnSpPr/>
          <p:nvPr/>
        </p:nvCxnSpPr>
        <p:spPr>
          <a:xfrm>
            <a:off x="3015506" y="2431125"/>
            <a:ext cx="290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79" name="Google Shape;979;p10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Processing Long Documents - Sliding Window</a:t>
            </a:r>
            <a:endParaRPr sz="1800"/>
          </a:p>
        </p:txBody>
      </p:sp>
      <p:sp>
        <p:nvSpPr>
          <p:cNvPr id="980" name="Google Shape;980;p102"/>
          <p:cNvSpPr txBox="1"/>
          <p:nvPr/>
        </p:nvSpPr>
        <p:spPr>
          <a:xfrm>
            <a:off x="6674575" y="4597000"/>
            <a:ext cx="226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u="sng">
                <a:solidFill>
                  <a:srgbClr val="353535"/>
                </a:solidFill>
                <a:latin typeface="Georgia"/>
                <a:ea typeface="Georgia"/>
                <a:cs typeface="Georgia"/>
                <a:sym typeface="Georgi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Related Paper</a:t>
            </a:r>
            <a:endParaRPr sz="2400">
              <a:solidFill>
                <a:srgbClr val="000000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0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Tokens and Token Embeddings</a:t>
            </a:r>
            <a:endParaRPr sz="1800"/>
          </a:p>
        </p:txBody>
      </p:sp>
      <p:cxnSp>
        <p:nvCxnSpPr>
          <p:cNvPr id="986" name="Google Shape;986;p103"/>
          <p:cNvCxnSpPr/>
          <p:nvPr/>
        </p:nvCxnSpPr>
        <p:spPr>
          <a:xfrm>
            <a:off x="1975350" y="3180525"/>
            <a:ext cx="51933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987" name="Google Shape;987;p103"/>
          <p:cNvCxnSpPr/>
          <p:nvPr/>
        </p:nvCxnSpPr>
        <p:spPr>
          <a:xfrm>
            <a:off x="2770525" y="2704275"/>
            <a:ext cx="0" cy="46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988" name="Google Shape;988;p103"/>
          <p:cNvCxnSpPr/>
          <p:nvPr/>
        </p:nvCxnSpPr>
        <p:spPr>
          <a:xfrm>
            <a:off x="6579700" y="2704275"/>
            <a:ext cx="0" cy="46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diamond"/>
            <a:tailEnd len="med" w="med" type="none"/>
          </a:ln>
        </p:spPr>
      </p:cxnSp>
      <p:cxnSp>
        <p:nvCxnSpPr>
          <p:cNvPr id="989" name="Google Shape;989;p103"/>
          <p:cNvCxnSpPr/>
          <p:nvPr/>
        </p:nvCxnSpPr>
        <p:spPr>
          <a:xfrm rot="10800000">
            <a:off x="4658975" y="3180525"/>
            <a:ext cx="0" cy="468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diamond"/>
            <a:tailEnd len="med" w="med" type="none"/>
          </a:ln>
        </p:spPr>
      </p:cxnSp>
      <p:sp>
        <p:nvSpPr>
          <p:cNvPr id="990" name="Google Shape;990;p103"/>
          <p:cNvSpPr txBox="1"/>
          <p:nvPr/>
        </p:nvSpPr>
        <p:spPr>
          <a:xfrm>
            <a:off x="1920175" y="2261150"/>
            <a:ext cx="170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pandas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91" name="Google Shape;991;p103"/>
          <p:cNvSpPr txBox="1"/>
          <p:nvPr/>
        </p:nvSpPr>
        <p:spPr>
          <a:xfrm>
            <a:off x="3808625" y="3626975"/>
            <a:ext cx="170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burritos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92" name="Google Shape;992;p103"/>
          <p:cNvSpPr txBox="1"/>
          <p:nvPr/>
        </p:nvSpPr>
        <p:spPr>
          <a:xfrm>
            <a:off x="5729350" y="2261150"/>
            <a:ext cx="1700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Croatia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93" name="Google Shape;993;p103"/>
          <p:cNvSpPr txBox="1"/>
          <p:nvPr/>
        </p:nvSpPr>
        <p:spPr>
          <a:xfrm>
            <a:off x="2145150" y="4062625"/>
            <a:ext cx="485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Language is inherently discrete, so it’s tough to tell.</a:t>
            </a:r>
            <a:endParaRPr sz="1800">
              <a:solidFill>
                <a:srgbClr val="FF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94" name="Google Shape;994;p103"/>
          <p:cNvSpPr txBox="1"/>
          <p:nvPr/>
        </p:nvSpPr>
        <p:spPr>
          <a:xfrm>
            <a:off x="2145150" y="1630150"/>
            <a:ext cx="4853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What is “</a:t>
            </a:r>
            <a:r>
              <a:rPr lang="en" sz="1800">
                <a:solidFill>
                  <a:srgbClr val="0000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halfway</a:t>
            </a:r>
            <a:r>
              <a:rPr lang="en" sz="1800">
                <a:solidFill>
                  <a:srgbClr val="0000FF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” between panda and Croatia?</a:t>
            </a:r>
            <a:endParaRPr sz="1800">
              <a:solidFill>
                <a:srgbClr val="0000FF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ofWaterloo_WhiteBkgrd">
  <a:themeElements>
    <a:clrScheme name="Waterloo2016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ofWaterloo_WhiteBkgrd">
  <a:themeElements>
    <a:clrScheme name="Waterloo2016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